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Quattrocento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60">
          <p15:clr>
            <a:srgbClr val="A4A3A4"/>
          </p15:clr>
        </p15:guide>
        <p15:guide id="2" pos="7392">
          <p15:clr>
            <a:srgbClr val="A4A3A4"/>
          </p15:clr>
        </p15:guide>
        <p15:guide id="3"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SjHePR8Gp7jl26rpQztQ6NR8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guide pos="360"/>
        <p:guide pos="7392"/>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b="0" i="0">
              <a:latin typeface="Quattrocento Sans"/>
              <a:ea typeface="Quattrocento Sans"/>
              <a:cs typeface="Quattrocento Sans"/>
              <a:sym typeface="Quattrocento Sans"/>
            </a:endParaRPr>
          </a:p>
          <a:p>
            <a:pPr marL="0" lvl="0" indent="0" algn="l" rtl="0">
              <a:spcBef>
                <a:spcPts val="0"/>
              </a:spcBef>
              <a:spcAft>
                <a:spcPts val="0"/>
              </a:spcAft>
              <a:buNone/>
            </a:pPr>
            <a:r>
              <a:rPr lang="en-US"/>
              <a:t>ID=d924773e-9a16-4d6d-9803-8cb819e99682</a:t>
            </a:r>
            <a:br>
              <a:rPr lang="en-US"/>
            </a:br>
            <a:r>
              <a:rPr lang="en-US"/>
              <a:t>Recipe=text_billboard</a:t>
            </a:r>
            <a:br>
              <a:rPr lang="en-US"/>
            </a:br>
            <a:r>
              <a:rPr lang="en-US"/>
              <a:t>Type=TextOnly</a:t>
            </a:r>
            <a:br>
              <a:rPr lang="en-US"/>
            </a:br>
            <a:r>
              <a:rPr lang="en-US"/>
              <a:t>Variant=0</a:t>
            </a:r>
            <a:br>
              <a:rPr lang="en-US"/>
            </a:br>
            <a:r>
              <a:rPr lang="en-US"/>
              <a:t>FamilyID=AccentBoxWalbaum_Zero</a:t>
            </a:r>
            <a:endParaRPr/>
          </a:p>
        </p:txBody>
      </p:sp>
      <p:sp>
        <p:nvSpPr>
          <p:cNvPr id="175" name="Google Shape;17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1"/>
          <p:cNvSpPr/>
          <p:nvPr/>
        </p:nvSpPr>
        <p:spPr>
          <a:xfrm>
            <a:off x="1528762" y="1473243"/>
            <a:ext cx="9144000" cy="3007447"/>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7" name="Google Shape;17;p21"/>
          <p:cNvSpPr txBox="1">
            <a:spLocks noGrp="1"/>
          </p:cNvSpPr>
          <p:nvPr>
            <p:ph type="ctrTitle"/>
          </p:nvPr>
        </p:nvSpPr>
        <p:spPr>
          <a:xfrm>
            <a:off x="1801368" y="1664208"/>
            <a:ext cx="8586216" cy="21762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600"/>
              <a:buFont typeface="Avenir"/>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1"/>
          <p:cNvSpPr txBox="1">
            <a:spLocks noGrp="1"/>
          </p:cNvSpPr>
          <p:nvPr>
            <p:ph type="subTitle" idx="1"/>
          </p:nvPr>
        </p:nvSpPr>
        <p:spPr>
          <a:xfrm>
            <a:off x="2487168" y="4142232"/>
            <a:ext cx="7223760" cy="685800"/>
          </a:xfrm>
          <a:prstGeom prst="rect">
            <a:avLst/>
          </a:prstGeom>
          <a:solidFill>
            <a:schemeClr val="accent1"/>
          </a:solidFill>
          <a:ln>
            <a:noFill/>
          </a:ln>
        </p:spPr>
        <p:txBody>
          <a:bodyPr spcFirstLastPara="1" wrap="square" lIns="91425" tIns="45700" rIns="91425" bIns="45700" anchor="ctr" anchorCtr="0">
            <a:normAutofit/>
          </a:bodyPr>
          <a:lstStyle>
            <a:lvl1pPr lvl="0" algn="ctr">
              <a:lnSpc>
                <a:spcPct val="110000"/>
              </a:lnSpc>
              <a:spcBef>
                <a:spcPts val="1000"/>
              </a:spcBef>
              <a:spcAft>
                <a:spcPts val="0"/>
              </a:spcAft>
              <a:buClr>
                <a:schemeClr val="lt1"/>
              </a:buClr>
              <a:buSzPts val="2800"/>
              <a:buNone/>
              <a:defRPr sz="2800">
                <a:solidFill>
                  <a:schemeClr val="lt1"/>
                </a:solidFill>
              </a:defRPr>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3 column">
  <p:cSld name="Comparison 3 column">
    <p:spTree>
      <p:nvGrpSpPr>
        <p:cNvPr id="1" name="Shape 90"/>
        <p:cNvGrpSpPr/>
        <p:nvPr/>
      </p:nvGrpSpPr>
      <p:grpSpPr>
        <a:xfrm>
          <a:off x="0" y="0"/>
          <a:ext cx="0" cy="0"/>
          <a:chOff x="0" y="0"/>
          <a:chExt cx="0" cy="0"/>
        </a:xfrm>
      </p:grpSpPr>
      <p:sp>
        <p:nvSpPr>
          <p:cNvPr id="91" name="Google Shape;91;p32"/>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92" name="Google Shape;92;p32"/>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93" name="Google Shape;93;p32"/>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2"/>
          <p:cNvSpPr txBox="1">
            <a:spLocks noGrp="1"/>
          </p:cNvSpPr>
          <p:nvPr>
            <p:ph type="body" idx="1"/>
          </p:nvPr>
        </p:nvSpPr>
        <p:spPr>
          <a:xfrm>
            <a:off x="576072" y="2372650"/>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5" name="Google Shape;95;p32"/>
          <p:cNvSpPr txBox="1">
            <a:spLocks noGrp="1"/>
          </p:cNvSpPr>
          <p:nvPr>
            <p:ph type="body" idx="2"/>
          </p:nvPr>
        </p:nvSpPr>
        <p:spPr>
          <a:xfrm>
            <a:off x="576072" y="3203688"/>
            <a:ext cx="3291840" cy="29685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sz="1800"/>
            </a:lvl1pPr>
            <a:lvl2pPr marL="914400" lvl="1" indent="-342900" algn="l">
              <a:lnSpc>
                <a:spcPct val="110000"/>
              </a:lnSpc>
              <a:spcBef>
                <a:spcPts val="1000"/>
              </a:spcBef>
              <a:spcAft>
                <a:spcPts val="0"/>
              </a:spcAft>
              <a:buClr>
                <a:schemeClr val="dk1"/>
              </a:buClr>
              <a:buSzPts val="1800"/>
              <a:buChar char="•"/>
              <a:defRPr sz="1800"/>
            </a:lvl2pPr>
            <a:lvl3pPr marL="1371600" lvl="2" indent="-342900" algn="l">
              <a:lnSpc>
                <a:spcPct val="110000"/>
              </a:lnSpc>
              <a:spcBef>
                <a:spcPts val="1000"/>
              </a:spcBef>
              <a:spcAft>
                <a:spcPts val="0"/>
              </a:spcAft>
              <a:buClr>
                <a:schemeClr val="dk1"/>
              </a:buClr>
              <a:buSzPts val="1800"/>
              <a:buChar char="•"/>
              <a:defRPr sz="1800"/>
            </a:lvl3pPr>
            <a:lvl4pPr marL="1828800" lvl="3" indent="-342900" algn="l">
              <a:lnSpc>
                <a:spcPct val="110000"/>
              </a:lnSpc>
              <a:spcBef>
                <a:spcPts val="1000"/>
              </a:spcBef>
              <a:spcAft>
                <a:spcPts val="0"/>
              </a:spcAft>
              <a:buClr>
                <a:schemeClr val="dk1"/>
              </a:buClr>
              <a:buSzPts val="1800"/>
              <a:buChar char="•"/>
              <a:defRPr sz="1800"/>
            </a:lvl4pPr>
            <a:lvl5pPr marL="2286000" lvl="4" indent="-342900" algn="l">
              <a:lnSpc>
                <a:spcPct val="110000"/>
              </a:lnSpc>
              <a:spcBef>
                <a:spcPts val="10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2"/>
          <p:cNvSpPr txBox="1">
            <a:spLocks noGrp="1"/>
          </p:cNvSpPr>
          <p:nvPr>
            <p:ph type="body" idx="3"/>
          </p:nvPr>
        </p:nvSpPr>
        <p:spPr>
          <a:xfrm>
            <a:off x="4507992" y="2372650"/>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7" name="Google Shape;97;p32"/>
          <p:cNvSpPr txBox="1">
            <a:spLocks noGrp="1"/>
          </p:cNvSpPr>
          <p:nvPr>
            <p:ph type="body" idx="4"/>
          </p:nvPr>
        </p:nvSpPr>
        <p:spPr>
          <a:xfrm>
            <a:off x="4507992" y="3203687"/>
            <a:ext cx="3291840" cy="296851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sz="1800"/>
            </a:lvl1pPr>
            <a:lvl2pPr marL="914400" lvl="1" indent="-342900" algn="l">
              <a:lnSpc>
                <a:spcPct val="110000"/>
              </a:lnSpc>
              <a:spcBef>
                <a:spcPts val="1000"/>
              </a:spcBef>
              <a:spcAft>
                <a:spcPts val="0"/>
              </a:spcAft>
              <a:buClr>
                <a:schemeClr val="dk1"/>
              </a:buClr>
              <a:buSzPts val="1800"/>
              <a:buChar char="•"/>
              <a:defRPr sz="1800"/>
            </a:lvl2pPr>
            <a:lvl3pPr marL="1371600" lvl="2" indent="-342900" algn="l">
              <a:lnSpc>
                <a:spcPct val="110000"/>
              </a:lnSpc>
              <a:spcBef>
                <a:spcPts val="1000"/>
              </a:spcBef>
              <a:spcAft>
                <a:spcPts val="0"/>
              </a:spcAft>
              <a:buClr>
                <a:schemeClr val="dk1"/>
              </a:buClr>
              <a:buSzPts val="1800"/>
              <a:buChar char="•"/>
              <a:defRPr sz="1800"/>
            </a:lvl3pPr>
            <a:lvl4pPr marL="1828800" lvl="3" indent="-342900" algn="l">
              <a:lnSpc>
                <a:spcPct val="110000"/>
              </a:lnSpc>
              <a:spcBef>
                <a:spcPts val="1000"/>
              </a:spcBef>
              <a:spcAft>
                <a:spcPts val="0"/>
              </a:spcAft>
              <a:buClr>
                <a:schemeClr val="dk1"/>
              </a:buClr>
              <a:buSzPts val="1800"/>
              <a:buChar char="•"/>
              <a:defRPr sz="1800"/>
            </a:lvl4pPr>
            <a:lvl5pPr marL="2286000" lvl="4" indent="-342900" algn="l">
              <a:lnSpc>
                <a:spcPct val="110000"/>
              </a:lnSpc>
              <a:spcBef>
                <a:spcPts val="10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2"/>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2"/>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32"/>
          <p:cNvSpPr txBox="1">
            <a:spLocks noGrp="1"/>
          </p:cNvSpPr>
          <p:nvPr>
            <p:ph type="body" idx="5"/>
          </p:nvPr>
        </p:nvSpPr>
        <p:spPr>
          <a:xfrm>
            <a:off x="8439912" y="2372650"/>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32"/>
          <p:cNvSpPr txBox="1">
            <a:spLocks noGrp="1"/>
          </p:cNvSpPr>
          <p:nvPr>
            <p:ph type="body" idx="6"/>
          </p:nvPr>
        </p:nvSpPr>
        <p:spPr>
          <a:xfrm>
            <a:off x="8439912" y="3203687"/>
            <a:ext cx="3291840" cy="296851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sz="1800"/>
            </a:lvl1pPr>
            <a:lvl2pPr marL="914400" lvl="1" indent="-342900" algn="l">
              <a:lnSpc>
                <a:spcPct val="110000"/>
              </a:lnSpc>
              <a:spcBef>
                <a:spcPts val="1000"/>
              </a:spcBef>
              <a:spcAft>
                <a:spcPts val="0"/>
              </a:spcAft>
              <a:buClr>
                <a:schemeClr val="dk1"/>
              </a:buClr>
              <a:buSzPts val="1800"/>
              <a:buChar char="•"/>
              <a:defRPr sz="1800"/>
            </a:lvl2pPr>
            <a:lvl3pPr marL="1371600" lvl="2" indent="-342900" algn="l">
              <a:lnSpc>
                <a:spcPct val="110000"/>
              </a:lnSpc>
              <a:spcBef>
                <a:spcPts val="1000"/>
              </a:spcBef>
              <a:spcAft>
                <a:spcPts val="0"/>
              </a:spcAft>
              <a:buClr>
                <a:schemeClr val="dk1"/>
              </a:buClr>
              <a:buSzPts val="1800"/>
              <a:buChar char="•"/>
              <a:defRPr sz="1800"/>
            </a:lvl3pPr>
            <a:lvl4pPr marL="1828800" lvl="3" indent="-342900" algn="l">
              <a:lnSpc>
                <a:spcPct val="110000"/>
              </a:lnSpc>
              <a:spcBef>
                <a:spcPts val="1000"/>
              </a:spcBef>
              <a:spcAft>
                <a:spcPts val="0"/>
              </a:spcAft>
              <a:buClr>
                <a:schemeClr val="dk1"/>
              </a:buClr>
              <a:buSzPts val="1800"/>
              <a:buChar char="•"/>
              <a:defRPr sz="1800"/>
            </a:lvl4pPr>
            <a:lvl5pPr marL="2286000" lvl="4" indent="-342900" algn="l">
              <a:lnSpc>
                <a:spcPct val="110000"/>
              </a:lnSpc>
              <a:spcBef>
                <a:spcPts val="10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with 3 pictures">
  <p:cSld name="Title and Content with 3 pictures">
    <p:spTree>
      <p:nvGrpSpPr>
        <p:cNvPr id="1" name="Shape 103"/>
        <p:cNvGrpSpPr/>
        <p:nvPr/>
      </p:nvGrpSpPr>
      <p:grpSpPr>
        <a:xfrm>
          <a:off x="0" y="0"/>
          <a:ext cx="0" cy="0"/>
          <a:chOff x="0" y="0"/>
          <a:chExt cx="0" cy="0"/>
        </a:xfrm>
      </p:grpSpPr>
      <p:sp>
        <p:nvSpPr>
          <p:cNvPr id="104" name="Google Shape;104;p33"/>
          <p:cNvSpPr/>
          <p:nvPr/>
        </p:nvSpPr>
        <p:spPr>
          <a:xfrm>
            <a:off x="409575" y="633619"/>
            <a:ext cx="4927413" cy="5495925"/>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05" name="Google Shape;105;p33"/>
          <p:cNvSpPr txBox="1">
            <a:spLocks noGrp="1"/>
          </p:cNvSpPr>
          <p:nvPr>
            <p:ph type="title"/>
          </p:nvPr>
        </p:nvSpPr>
        <p:spPr>
          <a:xfrm>
            <a:off x="841248" y="978408"/>
            <a:ext cx="4059936" cy="11064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3"/>
          <p:cNvSpPr txBox="1">
            <a:spLocks noGrp="1"/>
          </p:cNvSpPr>
          <p:nvPr>
            <p:ph type="body" idx="1"/>
          </p:nvPr>
        </p:nvSpPr>
        <p:spPr>
          <a:xfrm>
            <a:off x="841248" y="2359152"/>
            <a:ext cx="4059936" cy="3429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3"/>
          <p:cNvSpPr>
            <a:spLocks noGrp="1"/>
          </p:cNvSpPr>
          <p:nvPr>
            <p:ph type="pic" idx="2"/>
          </p:nvPr>
        </p:nvSpPr>
        <p:spPr>
          <a:xfrm>
            <a:off x="8961120" y="566928"/>
            <a:ext cx="2871216" cy="2340864"/>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08" name="Google Shape;108;p33"/>
          <p:cNvSpPr>
            <a:spLocks noGrp="1"/>
          </p:cNvSpPr>
          <p:nvPr>
            <p:ph type="pic" idx="3"/>
          </p:nvPr>
        </p:nvSpPr>
        <p:spPr>
          <a:xfrm>
            <a:off x="5843016" y="566928"/>
            <a:ext cx="2871216" cy="2340864"/>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09" name="Google Shape;109;p33"/>
          <p:cNvSpPr/>
          <p:nvPr/>
        </p:nvSpPr>
        <p:spPr>
          <a:xfrm>
            <a:off x="345567" y="117043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10" name="Google Shape;110;p33"/>
          <p:cNvSpPr/>
          <p:nvPr/>
        </p:nvSpPr>
        <p:spPr>
          <a:xfrm>
            <a:off x="877459" y="2121408"/>
            <a:ext cx="3958650" cy="9144"/>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11" name="Google Shape;111;p33"/>
          <p:cNvSpPr>
            <a:spLocks noGrp="1"/>
          </p:cNvSpPr>
          <p:nvPr>
            <p:ph type="pic" idx="4"/>
          </p:nvPr>
        </p:nvSpPr>
        <p:spPr>
          <a:xfrm>
            <a:off x="5843016" y="3108960"/>
            <a:ext cx="5989320" cy="305409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12" name="Google Shape;112;p33"/>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3"/>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with 4 pictures">
  <p:cSld name="Title and Content with 4 pictures">
    <p:spTree>
      <p:nvGrpSpPr>
        <p:cNvPr id="1" name="Shape 115"/>
        <p:cNvGrpSpPr/>
        <p:nvPr/>
      </p:nvGrpSpPr>
      <p:grpSpPr>
        <a:xfrm>
          <a:off x="0" y="0"/>
          <a:ext cx="0" cy="0"/>
          <a:chOff x="0" y="0"/>
          <a:chExt cx="0" cy="0"/>
        </a:xfrm>
      </p:grpSpPr>
      <p:sp>
        <p:nvSpPr>
          <p:cNvPr id="116" name="Google Shape;116;p34"/>
          <p:cNvSpPr/>
          <p:nvPr/>
        </p:nvSpPr>
        <p:spPr>
          <a:xfrm>
            <a:off x="7324344" y="630936"/>
            <a:ext cx="4517136" cy="5495925"/>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17" name="Google Shape;117;p34"/>
          <p:cNvSpPr txBox="1">
            <a:spLocks noGrp="1"/>
          </p:cNvSpPr>
          <p:nvPr>
            <p:ph type="title"/>
          </p:nvPr>
        </p:nvSpPr>
        <p:spPr>
          <a:xfrm>
            <a:off x="7772400" y="978408"/>
            <a:ext cx="3721608" cy="11064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4"/>
          <p:cNvSpPr>
            <a:spLocks noGrp="1"/>
          </p:cNvSpPr>
          <p:nvPr>
            <p:ph type="pic" idx="2"/>
          </p:nvPr>
        </p:nvSpPr>
        <p:spPr>
          <a:xfrm>
            <a:off x="3767328" y="630936"/>
            <a:ext cx="3246120" cy="268833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19" name="Google Shape;119;p34"/>
          <p:cNvSpPr>
            <a:spLocks noGrp="1"/>
          </p:cNvSpPr>
          <p:nvPr>
            <p:ph type="pic" idx="3"/>
          </p:nvPr>
        </p:nvSpPr>
        <p:spPr>
          <a:xfrm>
            <a:off x="411480" y="630936"/>
            <a:ext cx="3246120" cy="268833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0" name="Google Shape;120;p34"/>
          <p:cNvSpPr/>
          <p:nvPr/>
        </p:nvSpPr>
        <p:spPr>
          <a:xfrm>
            <a:off x="7260336" y="1179576"/>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21" name="Google Shape;121;p34"/>
          <p:cNvSpPr>
            <a:spLocks noGrp="1"/>
          </p:cNvSpPr>
          <p:nvPr>
            <p:ph type="pic" idx="4"/>
          </p:nvPr>
        </p:nvSpPr>
        <p:spPr>
          <a:xfrm>
            <a:off x="411480" y="3438144"/>
            <a:ext cx="3246120" cy="268833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2" name="Google Shape;122;p34"/>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4"/>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5" name="Google Shape;125;p34"/>
          <p:cNvSpPr/>
          <p:nvPr/>
        </p:nvSpPr>
        <p:spPr>
          <a:xfrm>
            <a:off x="7792216" y="2185416"/>
            <a:ext cx="3683187" cy="9144"/>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26" name="Google Shape;126;p34"/>
          <p:cNvSpPr>
            <a:spLocks noGrp="1"/>
          </p:cNvSpPr>
          <p:nvPr>
            <p:ph type="pic" idx="5"/>
          </p:nvPr>
        </p:nvSpPr>
        <p:spPr>
          <a:xfrm>
            <a:off x="3767328" y="3438144"/>
            <a:ext cx="3246120" cy="268833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7" name="Google Shape;127;p34"/>
          <p:cNvSpPr txBox="1">
            <a:spLocks noGrp="1"/>
          </p:cNvSpPr>
          <p:nvPr>
            <p:ph type="body" idx="1"/>
          </p:nvPr>
        </p:nvSpPr>
        <p:spPr>
          <a:xfrm>
            <a:off x="7772400" y="3099816"/>
            <a:ext cx="3721100" cy="44767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4"/>
          <p:cNvSpPr txBox="1">
            <a:spLocks noGrp="1"/>
          </p:cNvSpPr>
          <p:nvPr>
            <p:ph type="body" idx="6"/>
          </p:nvPr>
        </p:nvSpPr>
        <p:spPr>
          <a:xfrm>
            <a:off x="7772400" y="4215384"/>
            <a:ext cx="3721100" cy="44767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34"/>
          <p:cNvSpPr txBox="1">
            <a:spLocks noGrp="1"/>
          </p:cNvSpPr>
          <p:nvPr>
            <p:ph type="body" idx="7"/>
          </p:nvPr>
        </p:nvSpPr>
        <p:spPr>
          <a:xfrm>
            <a:off x="7772400" y="5321808"/>
            <a:ext cx="3721100" cy="44767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4"/>
          <p:cNvSpPr>
            <a:spLocks noGrp="1"/>
          </p:cNvSpPr>
          <p:nvPr>
            <p:ph type="pic" idx="8"/>
          </p:nvPr>
        </p:nvSpPr>
        <p:spPr>
          <a:xfrm>
            <a:off x="7772400" y="2532888"/>
            <a:ext cx="457200" cy="457200"/>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900"/>
              <a:buFont typeface="Arial"/>
              <a:buNone/>
              <a:defRPr sz="9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31" name="Google Shape;131;p34"/>
          <p:cNvSpPr>
            <a:spLocks noGrp="1"/>
          </p:cNvSpPr>
          <p:nvPr>
            <p:ph type="pic" idx="9"/>
          </p:nvPr>
        </p:nvSpPr>
        <p:spPr>
          <a:xfrm>
            <a:off x="7772400" y="3630168"/>
            <a:ext cx="457200" cy="457200"/>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900"/>
              <a:buFont typeface="Arial"/>
              <a:buNone/>
              <a:defRPr sz="9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32" name="Google Shape;132;p34"/>
          <p:cNvSpPr>
            <a:spLocks noGrp="1"/>
          </p:cNvSpPr>
          <p:nvPr>
            <p:ph type="pic" idx="13"/>
          </p:nvPr>
        </p:nvSpPr>
        <p:spPr>
          <a:xfrm>
            <a:off x="7772400" y="4754880"/>
            <a:ext cx="457200" cy="457200"/>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900"/>
              <a:buFont typeface="Arial"/>
              <a:buNone/>
              <a:defRPr sz="9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
        <p:cNvGrpSpPr/>
        <p:nvPr/>
      </p:nvGrpSpPr>
      <p:grpSpPr>
        <a:xfrm>
          <a:off x="0" y="0"/>
          <a:ext cx="0" cy="0"/>
          <a:chOff x="0" y="0"/>
          <a:chExt cx="0" cy="0"/>
        </a:xfrm>
      </p:grpSpPr>
      <p:sp>
        <p:nvSpPr>
          <p:cNvPr id="134" name="Google Shape;134;p35"/>
          <p:cNvSpPr/>
          <p:nvPr/>
        </p:nvSpPr>
        <p:spPr>
          <a:xfrm>
            <a:off x="665853" y="1533525"/>
            <a:ext cx="10917063" cy="3790950"/>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35" name="Google Shape;135;p35"/>
          <p:cNvSpPr/>
          <p:nvPr/>
        </p:nvSpPr>
        <p:spPr>
          <a:xfrm>
            <a:off x="609084" y="2971798"/>
            <a:ext cx="128016"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36" name="Google Shape;136;p35"/>
          <p:cNvSpPr txBox="1">
            <a:spLocks noGrp="1"/>
          </p:cNvSpPr>
          <p:nvPr>
            <p:ph type="title"/>
          </p:nvPr>
        </p:nvSpPr>
        <p:spPr>
          <a:xfrm>
            <a:off x="1078992" y="1938528"/>
            <a:ext cx="10177272" cy="2990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5400"/>
              <a:buFont typeface="Avenir"/>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36"/>
          <p:cNvSpPr/>
          <p:nvPr/>
        </p:nvSpPr>
        <p:spPr>
          <a:xfrm>
            <a:off x="558210" y="1162033"/>
            <a:ext cx="3740740" cy="4643344"/>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42" name="Google Shape;142;p36"/>
          <p:cNvSpPr/>
          <p:nvPr/>
        </p:nvSpPr>
        <p:spPr>
          <a:xfrm>
            <a:off x="498834" y="1618375"/>
            <a:ext cx="146304" cy="822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43" name="Google Shape;143;p36"/>
          <p:cNvSpPr txBox="1">
            <a:spLocks noGrp="1"/>
          </p:cNvSpPr>
          <p:nvPr>
            <p:ph type="title"/>
          </p:nvPr>
        </p:nvSpPr>
        <p:spPr>
          <a:xfrm>
            <a:off x="868680" y="1709928"/>
            <a:ext cx="3099816" cy="170992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6"/>
          <p:cNvSpPr txBox="1">
            <a:spLocks noGrp="1"/>
          </p:cNvSpPr>
          <p:nvPr>
            <p:ph type="body" idx="1"/>
          </p:nvPr>
        </p:nvSpPr>
        <p:spPr>
          <a:xfrm>
            <a:off x="4965192" y="1709928"/>
            <a:ext cx="6729984" cy="4096512"/>
          </a:xfrm>
          <a:prstGeom prst="rect">
            <a:avLst/>
          </a:prstGeom>
          <a:noFill/>
          <a:ln>
            <a:noFill/>
          </a:ln>
        </p:spPr>
        <p:txBody>
          <a:bodyPr spcFirstLastPara="1" wrap="square" lIns="91425" tIns="45700" rIns="91425" bIns="45700" anchor="t" anchorCtr="0">
            <a:normAutofit/>
          </a:bodyPr>
          <a:lstStyle>
            <a:lvl1pPr marL="457200" lvl="0" indent="-406400" algn="l">
              <a:lnSpc>
                <a:spcPct val="110000"/>
              </a:lnSpc>
              <a:spcBef>
                <a:spcPts val="1000"/>
              </a:spcBef>
              <a:spcAft>
                <a:spcPts val="0"/>
              </a:spcAft>
              <a:buClr>
                <a:schemeClr val="dk1"/>
              </a:buClr>
              <a:buSzPts val="2800"/>
              <a:buChar char="•"/>
              <a:defRPr sz="2800"/>
            </a:lvl1pPr>
            <a:lvl2pPr marL="914400" lvl="1" indent="-381000" algn="l">
              <a:lnSpc>
                <a:spcPct val="110000"/>
              </a:lnSpc>
              <a:spcBef>
                <a:spcPts val="500"/>
              </a:spcBef>
              <a:spcAft>
                <a:spcPts val="0"/>
              </a:spcAft>
              <a:buClr>
                <a:schemeClr val="dk1"/>
              </a:buClr>
              <a:buSzPts val="2400"/>
              <a:buChar char="•"/>
              <a:defRPr sz="24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5" name="Google Shape;145;p36"/>
          <p:cNvSpPr txBox="1">
            <a:spLocks noGrp="1"/>
          </p:cNvSpPr>
          <p:nvPr>
            <p:ph type="body" idx="2"/>
          </p:nvPr>
        </p:nvSpPr>
        <p:spPr>
          <a:xfrm>
            <a:off x="868680" y="3429000"/>
            <a:ext cx="3099816" cy="206654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36"/>
          <p:cNvSpPr txBox="1">
            <a:spLocks noGrp="1"/>
          </p:cNvSpPr>
          <p:nvPr>
            <p:ph type="dt" idx="10"/>
          </p:nvPr>
        </p:nvSpPr>
        <p:spPr>
          <a:xfrm>
            <a:off x="86868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9"/>
        <p:cNvGrpSpPr/>
        <p:nvPr/>
      </p:nvGrpSpPr>
      <p:grpSpPr>
        <a:xfrm>
          <a:off x="0" y="0"/>
          <a:ext cx="0" cy="0"/>
          <a:chOff x="0" y="0"/>
          <a:chExt cx="0" cy="0"/>
        </a:xfrm>
      </p:grpSpPr>
      <p:sp>
        <p:nvSpPr>
          <p:cNvPr id="150" name="Google Shape;150;p37"/>
          <p:cNvSpPr/>
          <p:nvPr/>
        </p:nvSpPr>
        <p:spPr>
          <a:xfrm>
            <a:off x="558210" y="1162033"/>
            <a:ext cx="3740740" cy="4643344"/>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51" name="Google Shape;151;p37"/>
          <p:cNvSpPr/>
          <p:nvPr/>
        </p:nvSpPr>
        <p:spPr>
          <a:xfrm>
            <a:off x="498834" y="1618375"/>
            <a:ext cx="146304" cy="822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52" name="Google Shape;152;p37"/>
          <p:cNvSpPr txBox="1">
            <a:spLocks noGrp="1"/>
          </p:cNvSpPr>
          <p:nvPr>
            <p:ph type="title"/>
          </p:nvPr>
        </p:nvSpPr>
        <p:spPr>
          <a:xfrm>
            <a:off x="868680" y="1709928"/>
            <a:ext cx="3099816" cy="170992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7"/>
          <p:cNvSpPr>
            <a:spLocks noGrp="1"/>
          </p:cNvSpPr>
          <p:nvPr>
            <p:ph type="pic" idx="2"/>
          </p:nvPr>
        </p:nvSpPr>
        <p:spPr>
          <a:xfrm>
            <a:off x="4965192" y="1161288"/>
            <a:ext cx="6729984" cy="464515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9pPr>
          </a:lstStyle>
          <a:p>
            <a:endParaRPr/>
          </a:p>
        </p:txBody>
      </p:sp>
      <p:sp>
        <p:nvSpPr>
          <p:cNvPr id="154" name="Google Shape;154;p37"/>
          <p:cNvSpPr txBox="1">
            <a:spLocks noGrp="1"/>
          </p:cNvSpPr>
          <p:nvPr>
            <p:ph type="body" idx="1"/>
          </p:nvPr>
        </p:nvSpPr>
        <p:spPr>
          <a:xfrm>
            <a:off x="868680" y="3438144"/>
            <a:ext cx="3099816" cy="20574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5" name="Google Shape;155;p37"/>
          <p:cNvSpPr txBox="1">
            <a:spLocks noGrp="1"/>
          </p:cNvSpPr>
          <p:nvPr>
            <p:ph type="dt" idx="10"/>
          </p:nvPr>
        </p:nvSpPr>
        <p:spPr>
          <a:xfrm>
            <a:off x="86868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4"/>
        <p:cNvGrpSpPr/>
        <p:nvPr/>
      </p:nvGrpSpPr>
      <p:grpSpPr>
        <a:xfrm>
          <a:off x="0" y="0"/>
          <a:ext cx="0" cy="0"/>
          <a:chOff x="0" y="0"/>
          <a:chExt cx="0" cy="0"/>
        </a:xfrm>
      </p:grpSpPr>
      <p:sp>
        <p:nvSpPr>
          <p:cNvPr id="165" name="Google Shape;165;p26"/>
          <p:cNvSpPr/>
          <p:nvPr/>
        </p:nvSpPr>
        <p:spPr>
          <a:xfrm>
            <a:off x="558209" y="0"/>
            <a:ext cx="11167447" cy="2018806"/>
          </a:xfrm>
          <a:prstGeom prst="rect">
            <a:avLst/>
          </a:prstGeom>
          <a:solidFill>
            <a:schemeClr val="dk1"/>
          </a:solidFill>
          <a:ln w="9525" cap="flat" cmpd="sng">
            <a:solidFill>
              <a:srgbClr val="FEFEFE"/>
            </a:solidFill>
            <a:prstDash val="solid"/>
            <a:miter lim="800000"/>
            <a:headEnd type="none" w="sm" len="sm"/>
            <a:tailEnd type="none" w="sm" len="sm"/>
          </a:ln>
          <a:effectLst>
            <a:outerShdw blurRad="50800" dist="38100" dir="2700000" algn="tl" rotWithShape="0">
              <a:schemeClr val="dk1">
                <a:alpha val="2980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66" name="Google Shape;166;p26"/>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67" name="Google Shape;167;p26"/>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26"/>
          <p:cNvSpPr txBox="1">
            <a:spLocks noGrp="1"/>
          </p:cNvSpPr>
          <p:nvPr>
            <p:ph type="body" idx="1"/>
          </p:nvPr>
        </p:nvSpPr>
        <p:spPr>
          <a:xfrm>
            <a:off x="1115568" y="2478024"/>
            <a:ext cx="10168128" cy="369417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500"/>
              </a:spcBef>
              <a:spcAft>
                <a:spcPts val="0"/>
              </a:spcAft>
              <a:buClr>
                <a:schemeClr val="lt1"/>
              </a:buClr>
              <a:buSzPts val="180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9" name="Google Shape;169;p26"/>
          <p:cNvSpPr txBox="1">
            <a:spLocks noGrp="1"/>
          </p:cNvSpPr>
          <p:nvPr>
            <p:ph type="dt" idx="10"/>
          </p:nvPr>
        </p:nvSpPr>
        <p:spPr>
          <a:xfrm>
            <a:off x="1101852"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6"/>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with pictures">
  <p:cSld name="Title and Content with pictures">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5084064" y="1078992"/>
            <a:ext cx="6272784" cy="153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200"/>
              <a:buFont typeface="Avenir"/>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body" idx="1"/>
          </p:nvPr>
        </p:nvSpPr>
        <p:spPr>
          <a:xfrm>
            <a:off x="5084064" y="3355848"/>
            <a:ext cx="6272784" cy="28254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2"/>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4041648"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2"/>
          <p:cNvSpPr/>
          <p:nvPr/>
        </p:nvSpPr>
        <p:spPr>
          <a:xfrm rot="5400000">
            <a:off x="5317960" y="363389"/>
            <a:ext cx="73152" cy="5486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6" name="Google Shape;26;p22"/>
          <p:cNvSpPr/>
          <p:nvPr/>
        </p:nvSpPr>
        <p:spPr>
          <a:xfrm>
            <a:off x="5099266" y="2935541"/>
            <a:ext cx="6217920"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7" name="Google Shape;27;p22"/>
          <p:cNvSpPr>
            <a:spLocks noGrp="1"/>
          </p:cNvSpPr>
          <p:nvPr>
            <p:ph type="pic" idx="2"/>
          </p:nvPr>
        </p:nvSpPr>
        <p:spPr>
          <a:xfrm>
            <a:off x="457200" y="603504"/>
            <a:ext cx="4050792" cy="5577840"/>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23"/>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0" name="Google Shape;30;p23"/>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1" name="Google Shape;31;p23"/>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3"/>
          <p:cNvSpPr txBox="1">
            <a:spLocks noGrp="1"/>
          </p:cNvSpPr>
          <p:nvPr>
            <p:ph type="body" idx="1"/>
          </p:nvPr>
        </p:nvSpPr>
        <p:spPr>
          <a:xfrm>
            <a:off x="1115568" y="2478024"/>
            <a:ext cx="10168128" cy="369417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1101852"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with 2 pictures">
  <p:cSld name="Title and Content with 2 pictures">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612648" y="1078992"/>
            <a:ext cx="6272784" cy="153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200"/>
              <a:buFont typeface="Avenir"/>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612648" y="3355848"/>
            <a:ext cx="6272784" cy="28254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7"/>
          <p:cNvSpPr txBox="1">
            <a:spLocks noGrp="1"/>
          </p:cNvSpPr>
          <p:nvPr>
            <p:ph type="sldNum" idx="12"/>
          </p:nvPr>
        </p:nvSpPr>
        <p:spPr>
          <a:xfrm>
            <a:off x="5605272" y="6356350"/>
            <a:ext cx="128016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27"/>
          <p:cNvSpPr/>
          <p:nvPr/>
        </p:nvSpPr>
        <p:spPr>
          <a:xfrm rot="5400000">
            <a:off x="850392" y="365760"/>
            <a:ext cx="73152" cy="5486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45" name="Google Shape;45;p27"/>
          <p:cNvSpPr>
            <a:spLocks noGrp="1"/>
          </p:cNvSpPr>
          <p:nvPr>
            <p:ph type="pic" idx="2"/>
          </p:nvPr>
        </p:nvSpPr>
        <p:spPr>
          <a:xfrm>
            <a:off x="7680960" y="4352544"/>
            <a:ext cx="4507992" cy="2505456"/>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6" name="Google Shape;46;p27"/>
          <p:cNvSpPr>
            <a:spLocks noGrp="1"/>
          </p:cNvSpPr>
          <p:nvPr>
            <p:ph type="pic" idx="3"/>
          </p:nvPr>
        </p:nvSpPr>
        <p:spPr>
          <a:xfrm>
            <a:off x="7680960" y="0"/>
            <a:ext cx="4507992" cy="4123944"/>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7" name="Google Shape;47;p27"/>
          <p:cNvSpPr/>
          <p:nvPr/>
        </p:nvSpPr>
        <p:spPr>
          <a:xfrm>
            <a:off x="621792" y="2935541"/>
            <a:ext cx="6217920"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28"/>
          <p:cNvSpPr/>
          <p:nvPr/>
        </p:nvSpPr>
        <p:spPr>
          <a:xfrm>
            <a:off x="665853" y="1533525"/>
            <a:ext cx="10917063" cy="3790950"/>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50" name="Google Shape;50;p28"/>
          <p:cNvSpPr txBox="1">
            <a:spLocks noGrp="1"/>
          </p:cNvSpPr>
          <p:nvPr>
            <p:ph type="title"/>
          </p:nvPr>
        </p:nvSpPr>
        <p:spPr>
          <a:xfrm>
            <a:off x="1078992" y="1938528"/>
            <a:ext cx="7013448" cy="2990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5400"/>
              <a:buFont typeface="Avenir"/>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613648" y="1938528"/>
            <a:ext cx="2688336" cy="2990088"/>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110000"/>
              </a:lnSpc>
              <a:spcBef>
                <a:spcPts val="1000"/>
              </a:spcBef>
              <a:spcAft>
                <a:spcPts val="0"/>
              </a:spcAft>
              <a:buClr>
                <a:schemeClr val="lt1"/>
              </a:buClr>
              <a:buSzPts val="2800"/>
              <a:buNone/>
              <a:defRPr sz="2800">
                <a:solidFill>
                  <a:schemeClr val="lt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28"/>
          <p:cNvSpPr/>
          <p:nvPr/>
        </p:nvSpPr>
        <p:spPr>
          <a:xfrm>
            <a:off x="609084" y="2965074"/>
            <a:ext cx="128016"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53" name="Google Shape;53;p28"/>
          <p:cNvSpPr/>
          <p:nvPr/>
        </p:nvSpPr>
        <p:spPr>
          <a:xfrm rot="5400000">
            <a:off x="7360539" y="3424428"/>
            <a:ext cx="2103120" cy="9144"/>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557784" y="640080"/>
            <a:ext cx="10890504" cy="4114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Avenir"/>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p:nvPr/>
        </p:nvSpPr>
        <p:spPr>
          <a:xfrm>
            <a:off x="558210" y="4981421"/>
            <a:ext cx="11134956" cy="822960"/>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57" name="Google Shape;57;p29"/>
          <p:cNvSpPr/>
          <p:nvPr/>
        </p:nvSpPr>
        <p:spPr>
          <a:xfrm>
            <a:off x="498834" y="5118581"/>
            <a:ext cx="146304" cy="5486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58" name="Google Shape;58;p29"/>
          <p:cNvSpPr txBox="1">
            <a:spLocks noGrp="1"/>
          </p:cNvSpPr>
          <p:nvPr>
            <p:ph type="body" idx="1"/>
          </p:nvPr>
        </p:nvSpPr>
        <p:spPr>
          <a:xfrm>
            <a:off x="841248" y="5102352"/>
            <a:ext cx="10607040" cy="585216"/>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110000"/>
              </a:lnSpc>
              <a:spcBef>
                <a:spcPts val="1000"/>
              </a:spcBef>
              <a:spcAft>
                <a:spcPts val="0"/>
              </a:spcAft>
              <a:buClr>
                <a:schemeClr val="lt1"/>
              </a:buClr>
              <a:buSzPts val="2000"/>
              <a:buNone/>
              <a:defRPr sz="2000">
                <a:solidFill>
                  <a:schemeClr val="lt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9" name="Google Shape;59;p29"/>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9"/>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62"/>
        <p:cNvGrpSpPr/>
        <p:nvPr/>
      </p:nvGrpSpPr>
      <p:grpSpPr>
        <a:xfrm>
          <a:off x="0" y="0"/>
          <a:ext cx="0" cy="0"/>
          <a:chOff x="0" y="0"/>
          <a:chExt cx="0" cy="0"/>
        </a:xfrm>
      </p:grpSpPr>
      <p:sp>
        <p:nvSpPr>
          <p:cNvPr id="63" name="Google Shape;63;p30"/>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64" name="Google Shape;64;p30"/>
          <p:cNvSpPr>
            <a:spLocks noGrp="1"/>
          </p:cNvSpPr>
          <p:nvPr>
            <p:ph type="pic" idx="2"/>
          </p:nvPr>
        </p:nvSpPr>
        <p:spPr>
          <a:xfrm>
            <a:off x="5422392" y="2798064"/>
            <a:ext cx="1463040" cy="1481328"/>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5" name="Google Shape;65;p30"/>
          <p:cNvSpPr>
            <a:spLocks noGrp="1"/>
          </p:cNvSpPr>
          <p:nvPr>
            <p:ph type="pic" idx="3"/>
          </p:nvPr>
        </p:nvSpPr>
        <p:spPr>
          <a:xfrm>
            <a:off x="576072" y="2798064"/>
            <a:ext cx="1463040" cy="1481328"/>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6" name="Google Shape;66;p30"/>
          <p:cNvSpPr>
            <a:spLocks noGrp="1"/>
          </p:cNvSpPr>
          <p:nvPr>
            <p:ph type="pic" idx="4"/>
          </p:nvPr>
        </p:nvSpPr>
        <p:spPr>
          <a:xfrm>
            <a:off x="7845552" y="2798064"/>
            <a:ext cx="1463040" cy="1481328"/>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7" name="Google Shape;67;p30"/>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68" name="Google Shape;68;p30"/>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0"/>
          <p:cNvSpPr>
            <a:spLocks noGrp="1"/>
          </p:cNvSpPr>
          <p:nvPr>
            <p:ph type="pic" idx="5"/>
          </p:nvPr>
        </p:nvSpPr>
        <p:spPr>
          <a:xfrm>
            <a:off x="2999232" y="2798064"/>
            <a:ext cx="1463040" cy="1481328"/>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0" name="Google Shape;70;p30"/>
          <p:cNvSpPr>
            <a:spLocks noGrp="1"/>
          </p:cNvSpPr>
          <p:nvPr>
            <p:ph type="pic" idx="6"/>
          </p:nvPr>
        </p:nvSpPr>
        <p:spPr>
          <a:xfrm>
            <a:off x="10268712" y="2798064"/>
            <a:ext cx="1463040" cy="1481328"/>
          </a:xfrm>
          <a:prstGeom prst="rect">
            <a:avLst/>
          </a:prstGeom>
          <a:noFill/>
          <a:ln>
            <a:noFill/>
          </a:ln>
        </p:spPr>
        <p:txBody>
          <a:bodyPr spcFirstLastPara="1" wrap="square" lIns="91425" tIns="45700" rIns="91425" bIns="45700" anchor="ctr" anchorCtr="0">
            <a:normAutofit/>
          </a:bodyPr>
          <a:lstStyle>
            <a:lvl1pPr marR="0" lvl="0" algn="ctr"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1" name="Google Shape;71;p30"/>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30"/>
          <p:cNvSpPr txBox="1">
            <a:spLocks noGrp="1"/>
          </p:cNvSpPr>
          <p:nvPr>
            <p:ph type="body" idx="1"/>
          </p:nvPr>
        </p:nvSpPr>
        <p:spPr>
          <a:xfrm>
            <a:off x="5431536" y="4489704"/>
            <a:ext cx="1462088" cy="6492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000"/>
              <a:buNone/>
              <a:defRPr sz="2000"/>
            </a:lvl1pPr>
            <a:lvl2pPr marL="914400" lvl="1" indent="-228600" algn="ctr">
              <a:lnSpc>
                <a:spcPct val="100000"/>
              </a:lnSpc>
              <a:spcBef>
                <a:spcPts val="0"/>
              </a:spcBef>
              <a:spcAft>
                <a:spcPts val="0"/>
              </a:spcAft>
              <a:buClr>
                <a:schemeClr val="dk1"/>
              </a:buClr>
              <a:buSzPts val="1600"/>
              <a:buNone/>
              <a:defRPr sz="16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body" idx="7"/>
          </p:nvPr>
        </p:nvSpPr>
        <p:spPr>
          <a:xfrm>
            <a:off x="7845552" y="4489704"/>
            <a:ext cx="1462088" cy="6492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000"/>
              <a:buNone/>
              <a:defRPr sz="2000"/>
            </a:lvl1pPr>
            <a:lvl2pPr marL="914400" lvl="1" indent="-228600" algn="ctr">
              <a:lnSpc>
                <a:spcPct val="100000"/>
              </a:lnSpc>
              <a:spcBef>
                <a:spcPts val="0"/>
              </a:spcBef>
              <a:spcAft>
                <a:spcPts val="0"/>
              </a:spcAft>
              <a:buClr>
                <a:schemeClr val="dk1"/>
              </a:buClr>
              <a:buSzPts val="1600"/>
              <a:buNone/>
              <a:defRPr sz="16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0"/>
          <p:cNvSpPr txBox="1">
            <a:spLocks noGrp="1"/>
          </p:cNvSpPr>
          <p:nvPr>
            <p:ph type="body" idx="8"/>
          </p:nvPr>
        </p:nvSpPr>
        <p:spPr>
          <a:xfrm>
            <a:off x="10268712" y="4489704"/>
            <a:ext cx="1462088" cy="6492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000"/>
              <a:buNone/>
              <a:defRPr sz="2000"/>
            </a:lvl1pPr>
            <a:lvl2pPr marL="914400" lvl="1" indent="-228600" algn="ctr">
              <a:lnSpc>
                <a:spcPct val="100000"/>
              </a:lnSpc>
              <a:spcBef>
                <a:spcPts val="0"/>
              </a:spcBef>
              <a:spcAft>
                <a:spcPts val="0"/>
              </a:spcAft>
              <a:buClr>
                <a:schemeClr val="dk1"/>
              </a:buClr>
              <a:buSzPts val="1600"/>
              <a:buNone/>
              <a:defRPr sz="16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body" idx="9"/>
          </p:nvPr>
        </p:nvSpPr>
        <p:spPr>
          <a:xfrm>
            <a:off x="594360" y="4489704"/>
            <a:ext cx="1462088" cy="6492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000"/>
              <a:buNone/>
              <a:defRPr sz="2000"/>
            </a:lvl1pPr>
            <a:lvl2pPr marL="914400" lvl="1" indent="-228600" algn="ctr">
              <a:lnSpc>
                <a:spcPct val="100000"/>
              </a:lnSpc>
              <a:spcBef>
                <a:spcPts val="0"/>
              </a:spcBef>
              <a:spcAft>
                <a:spcPts val="0"/>
              </a:spcAft>
              <a:buClr>
                <a:schemeClr val="dk1"/>
              </a:buClr>
              <a:buSzPts val="1600"/>
              <a:buNone/>
              <a:defRPr sz="16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0"/>
          <p:cNvSpPr txBox="1">
            <a:spLocks noGrp="1"/>
          </p:cNvSpPr>
          <p:nvPr>
            <p:ph type="body" idx="13"/>
          </p:nvPr>
        </p:nvSpPr>
        <p:spPr>
          <a:xfrm>
            <a:off x="3008376" y="4489704"/>
            <a:ext cx="1462088" cy="6492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000"/>
              <a:buNone/>
              <a:defRPr sz="2000"/>
            </a:lvl1pPr>
            <a:lvl2pPr marL="914400" lvl="1" indent="-228600" algn="ctr">
              <a:lnSpc>
                <a:spcPct val="100000"/>
              </a:lnSpc>
              <a:spcBef>
                <a:spcPts val="0"/>
              </a:spcBef>
              <a:spcAft>
                <a:spcPts val="0"/>
              </a:spcAft>
              <a:buClr>
                <a:schemeClr val="dk1"/>
              </a:buClr>
              <a:buSzPts val="1600"/>
              <a:buNone/>
              <a:defRPr sz="16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31"/>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81" name="Google Shape;81;p31"/>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82" name="Google Shape;82;p31"/>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1"/>
          <p:cNvSpPr txBox="1">
            <a:spLocks noGrp="1"/>
          </p:cNvSpPr>
          <p:nvPr>
            <p:ph type="body" idx="1"/>
          </p:nvPr>
        </p:nvSpPr>
        <p:spPr>
          <a:xfrm>
            <a:off x="1115568" y="2372650"/>
            <a:ext cx="493776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31"/>
          <p:cNvSpPr txBox="1">
            <a:spLocks noGrp="1"/>
          </p:cNvSpPr>
          <p:nvPr>
            <p:ph type="body" idx="2"/>
          </p:nvPr>
        </p:nvSpPr>
        <p:spPr>
          <a:xfrm>
            <a:off x="1115568" y="3203688"/>
            <a:ext cx="4937760" cy="296851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sz="1800"/>
            </a:lvl1pPr>
            <a:lvl2pPr marL="914400" lvl="1" indent="-342900" algn="l">
              <a:lnSpc>
                <a:spcPct val="110000"/>
              </a:lnSpc>
              <a:spcBef>
                <a:spcPts val="1000"/>
              </a:spcBef>
              <a:spcAft>
                <a:spcPts val="0"/>
              </a:spcAft>
              <a:buClr>
                <a:schemeClr val="dk1"/>
              </a:buClr>
              <a:buSzPts val="1800"/>
              <a:buChar char="•"/>
              <a:defRPr sz="1800"/>
            </a:lvl2pPr>
            <a:lvl3pPr marL="1371600" lvl="2" indent="-342900" algn="l">
              <a:lnSpc>
                <a:spcPct val="110000"/>
              </a:lnSpc>
              <a:spcBef>
                <a:spcPts val="1000"/>
              </a:spcBef>
              <a:spcAft>
                <a:spcPts val="0"/>
              </a:spcAft>
              <a:buClr>
                <a:schemeClr val="dk1"/>
              </a:buClr>
              <a:buSzPts val="1800"/>
              <a:buChar char="•"/>
              <a:defRPr sz="1800"/>
            </a:lvl3pPr>
            <a:lvl4pPr marL="1828800" lvl="3" indent="-342900" algn="l">
              <a:lnSpc>
                <a:spcPct val="110000"/>
              </a:lnSpc>
              <a:spcBef>
                <a:spcPts val="1000"/>
              </a:spcBef>
              <a:spcAft>
                <a:spcPts val="0"/>
              </a:spcAft>
              <a:buClr>
                <a:schemeClr val="dk1"/>
              </a:buClr>
              <a:buSzPts val="1800"/>
              <a:buChar char="•"/>
              <a:defRPr sz="1800"/>
            </a:lvl4pPr>
            <a:lvl5pPr marL="2286000" lvl="4" indent="-342900" algn="l">
              <a:lnSpc>
                <a:spcPct val="110000"/>
              </a:lnSpc>
              <a:spcBef>
                <a:spcPts val="10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1"/>
          <p:cNvSpPr txBox="1">
            <a:spLocks noGrp="1"/>
          </p:cNvSpPr>
          <p:nvPr>
            <p:ph type="body" idx="3"/>
          </p:nvPr>
        </p:nvSpPr>
        <p:spPr>
          <a:xfrm>
            <a:off x="6345936" y="2372650"/>
            <a:ext cx="493776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31"/>
          <p:cNvSpPr txBox="1">
            <a:spLocks noGrp="1"/>
          </p:cNvSpPr>
          <p:nvPr>
            <p:ph type="body" idx="4"/>
          </p:nvPr>
        </p:nvSpPr>
        <p:spPr>
          <a:xfrm>
            <a:off x="6345936" y="3203687"/>
            <a:ext cx="4937760" cy="296851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sz="1800"/>
            </a:lvl1pPr>
            <a:lvl2pPr marL="914400" lvl="1" indent="-342900" algn="l">
              <a:lnSpc>
                <a:spcPct val="110000"/>
              </a:lnSpc>
              <a:spcBef>
                <a:spcPts val="1000"/>
              </a:spcBef>
              <a:spcAft>
                <a:spcPts val="0"/>
              </a:spcAft>
              <a:buClr>
                <a:schemeClr val="dk1"/>
              </a:buClr>
              <a:buSzPts val="1800"/>
              <a:buChar char="•"/>
              <a:defRPr sz="1800"/>
            </a:lvl2pPr>
            <a:lvl3pPr marL="1371600" lvl="2" indent="-342900" algn="l">
              <a:lnSpc>
                <a:spcPct val="110000"/>
              </a:lnSpc>
              <a:spcBef>
                <a:spcPts val="1000"/>
              </a:spcBef>
              <a:spcAft>
                <a:spcPts val="0"/>
              </a:spcAft>
              <a:buClr>
                <a:schemeClr val="dk1"/>
              </a:buClr>
              <a:buSzPts val="1800"/>
              <a:buChar char="•"/>
              <a:defRPr sz="1800"/>
            </a:lvl3pPr>
            <a:lvl4pPr marL="1828800" lvl="3" indent="-342900" algn="l">
              <a:lnSpc>
                <a:spcPct val="110000"/>
              </a:lnSpc>
              <a:spcBef>
                <a:spcPts val="1000"/>
              </a:spcBef>
              <a:spcAft>
                <a:spcPts val="0"/>
              </a:spcAft>
              <a:buClr>
                <a:schemeClr val="dk1"/>
              </a:buClr>
              <a:buSzPts val="1800"/>
              <a:buChar char="•"/>
              <a:defRPr sz="1800"/>
            </a:lvl4pPr>
            <a:lvl5pPr marL="2286000" lvl="4" indent="-342900" algn="l">
              <a:lnSpc>
                <a:spcPct val="110000"/>
              </a:lnSpc>
              <a:spcBef>
                <a:spcPts val="10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1"/>
          <p:cNvSpPr txBox="1">
            <a:spLocks noGrp="1"/>
          </p:cNvSpPr>
          <p:nvPr>
            <p:ph type="dt" idx="10"/>
          </p:nvPr>
        </p:nvSpPr>
        <p:spPr>
          <a:xfrm>
            <a:off x="905256"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1"/>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venir"/>
              <a:buNone/>
              <a:defRPr sz="44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venir"/>
                <a:ea typeface="Avenir"/>
                <a:cs typeface="Avenir"/>
                <a:sym typeface="Avenir"/>
              </a:defRPr>
            </a:lvl1pPr>
            <a:lvl2pPr marL="0" marR="0" lvl="1" indent="0" algn="r" rtl="0">
              <a:spcBef>
                <a:spcPts val="0"/>
              </a:spcBef>
              <a:buNone/>
              <a:defRPr sz="1200" b="0" i="0" u="none" strike="noStrike" cap="none">
                <a:solidFill>
                  <a:srgbClr val="888888"/>
                </a:solidFill>
                <a:latin typeface="Avenir"/>
                <a:ea typeface="Avenir"/>
                <a:cs typeface="Avenir"/>
                <a:sym typeface="Avenir"/>
              </a:defRPr>
            </a:lvl2pPr>
            <a:lvl3pPr marL="0" marR="0" lvl="2" indent="0" algn="r" rtl="0">
              <a:spcBef>
                <a:spcPts val="0"/>
              </a:spcBef>
              <a:buNone/>
              <a:defRPr sz="1200" b="0" i="0" u="none" strike="noStrike" cap="none">
                <a:solidFill>
                  <a:srgbClr val="888888"/>
                </a:solidFill>
                <a:latin typeface="Avenir"/>
                <a:ea typeface="Avenir"/>
                <a:cs typeface="Avenir"/>
                <a:sym typeface="Avenir"/>
              </a:defRPr>
            </a:lvl3pPr>
            <a:lvl4pPr marL="0" marR="0" lvl="3" indent="0" algn="r" rtl="0">
              <a:spcBef>
                <a:spcPts val="0"/>
              </a:spcBef>
              <a:buNone/>
              <a:defRPr sz="1200" b="0" i="0" u="none" strike="noStrike" cap="none">
                <a:solidFill>
                  <a:srgbClr val="888888"/>
                </a:solidFill>
                <a:latin typeface="Avenir"/>
                <a:ea typeface="Avenir"/>
                <a:cs typeface="Avenir"/>
                <a:sym typeface="Avenir"/>
              </a:defRPr>
            </a:lvl4pPr>
            <a:lvl5pPr marL="0" marR="0" lvl="4" indent="0" algn="r" rtl="0">
              <a:spcBef>
                <a:spcPts val="0"/>
              </a:spcBef>
              <a:buNone/>
              <a:defRPr sz="1200" b="0" i="0" u="none" strike="noStrike" cap="none">
                <a:solidFill>
                  <a:srgbClr val="888888"/>
                </a:solidFill>
                <a:latin typeface="Avenir"/>
                <a:ea typeface="Avenir"/>
                <a:cs typeface="Avenir"/>
                <a:sym typeface="Avenir"/>
              </a:defRPr>
            </a:lvl5pPr>
            <a:lvl6pPr marL="0" marR="0" lvl="5" indent="0" algn="r" rtl="0">
              <a:spcBef>
                <a:spcPts val="0"/>
              </a:spcBef>
              <a:buNone/>
              <a:defRPr sz="1200" b="0" i="0" u="none" strike="noStrike" cap="none">
                <a:solidFill>
                  <a:srgbClr val="888888"/>
                </a:solidFill>
                <a:latin typeface="Avenir"/>
                <a:ea typeface="Avenir"/>
                <a:cs typeface="Avenir"/>
                <a:sym typeface="Avenir"/>
              </a:defRPr>
            </a:lvl6pPr>
            <a:lvl7pPr marL="0" marR="0" lvl="6" indent="0" algn="r" rtl="0">
              <a:spcBef>
                <a:spcPts val="0"/>
              </a:spcBef>
              <a:buNone/>
              <a:defRPr sz="1200" b="0" i="0" u="none" strike="noStrike" cap="none">
                <a:solidFill>
                  <a:srgbClr val="888888"/>
                </a:solidFill>
                <a:latin typeface="Avenir"/>
                <a:ea typeface="Avenir"/>
                <a:cs typeface="Avenir"/>
                <a:sym typeface="Avenir"/>
              </a:defRPr>
            </a:lvl7pPr>
            <a:lvl8pPr marL="0" marR="0" lvl="7" indent="0" algn="r" rtl="0">
              <a:spcBef>
                <a:spcPts val="0"/>
              </a:spcBef>
              <a:buNone/>
              <a:defRPr sz="1200" b="0" i="0" u="none" strike="noStrike" cap="none">
                <a:solidFill>
                  <a:srgbClr val="888888"/>
                </a:solidFill>
                <a:latin typeface="Avenir"/>
                <a:ea typeface="Avenir"/>
                <a:cs typeface="Avenir"/>
                <a:sym typeface="Avenir"/>
              </a:defRPr>
            </a:lvl8pPr>
            <a:lvl9pPr marL="0" marR="0" lvl="8" indent="0" algn="r" rtl="0">
              <a:spcBef>
                <a:spcPts val="0"/>
              </a:spcBef>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venir"/>
              <a:buNone/>
              <a:defRPr sz="4400" b="0" i="0" u="none" strike="noStrike" cap="none">
                <a:solidFill>
                  <a:schemeClr val="l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lt1"/>
              </a:buClr>
              <a:buSzPts val="2800"/>
              <a:buFont typeface="Arial"/>
              <a:buChar char="•"/>
              <a:defRPr sz="2800" b="0" i="0" u="none" strike="noStrike" cap="none">
                <a:solidFill>
                  <a:schemeClr val="lt1"/>
                </a:solidFill>
                <a:latin typeface="Avenir"/>
                <a:ea typeface="Avenir"/>
                <a:cs typeface="Avenir"/>
                <a:sym typeface="Avenir"/>
              </a:defRPr>
            </a:lvl1pPr>
            <a:lvl2pPr marL="914400" marR="0" lvl="1" indent="-381000" algn="l" rtl="0">
              <a:lnSpc>
                <a:spcPct val="110000"/>
              </a:lnSpc>
              <a:spcBef>
                <a:spcPts val="5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2pPr>
            <a:lvl3pPr marL="1371600" marR="0" lvl="2" indent="-355600" algn="l" rtl="0">
              <a:lnSpc>
                <a:spcPct val="110000"/>
              </a:lnSpc>
              <a:spcBef>
                <a:spcPts val="5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3pPr>
            <a:lvl4pPr marL="1828800" marR="0" lvl="3" indent="-342900" algn="l" rtl="0">
              <a:lnSpc>
                <a:spcPct val="11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4pPr>
            <a:lvl5pPr marL="2286000" marR="0" lvl="4" indent="-342900" algn="l" rtl="0">
              <a:lnSpc>
                <a:spcPct val="11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161" name="Google Shape;16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62" name="Google Shape;16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63" name="Google Shape;16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lt1"/>
                </a:solidFill>
                <a:latin typeface="Avenir"/>
                <a:ea typeface="Avenir"/>
                <a:cs typeface="Avenir"/>
                <a:sym typeface="Avenir"/>
              </a:defRPr>
            </a:lvl1pPr>
            <a:lvl2pPr marL="0" marR="0" lvl="1" indent="0" algn="r" rtl="0">
              <a:spcBef>
                <a:spcPts val="0"/>
              </a:spcBef>
              <a:buNone/>
              <a:defRPr sz="1200" b="0" u="none">
                <a:solidFill>
                  <a:schemeClr val="lt1"/>
                </a:solidFill>
                <a:latin typeface="Avenir"/>
                <a:ea typeface="Avenir"/>
                <a:cs typeface="Avenir"/>
                <a:sym typeface="Avenir"/>
              </a:defRPr>
            </a:lvl2pPr>
            <a:lvl3pPr marL="0" marR="0" lvl="2" indent="0" algn="r" rtl="0">
              <a:spcBef>
                <a:spcPts val="0"/>
              </a:spcBef>
              <a:buNone/>
              <a:defRPr sz="1200" b="0" u="none">
                <a:solidFill>
                  <a:schemeClr val="lt1"/>
                </a:solidFill>
                <a:latin typeface="Avenir"/>
                <a:ea typeface="Avenir"/>
                <a:cs typeface="Avenir"/>
                <a:sym typeface="Avenir"/>
              </a:defRPr>
            </a:lvl3pPr>
            <a:lvl4pPr marL="0" marR="0" lvl="3" indent="0" algn="r" rtl="0">
              <a:spcBef>
                <a:spcPts val="0"/>
              </a:spcBef>
              <a:buNone/>
              <a:defRPr sz="1200" b="0" u="none">
                <a:solidFill>
                  <a:schemeClr val="lt1"/>
                </a:solidFill>
                <a:latin typeface="Avenir"/>
                <a:ea typeface="Avenir"/>
                <a:cs typeface="Avenir"/>
                <a:sym typeface="Avenir"/>
              </a:defRPr>
            </a:lvl4pPr>
            <a:lvl5pPr marL="0" marR="0" lvl="4" indent="0" algn="r" rtl="0">
              <a:spcBef>
                <a:spcPts val="0"/>
              </a:spcBef>
              <a:buNone/>
              <a:defRPr sz="1200" b="0" u="none">
                <a:solidFill>
                  <a:schemeClr val="lt1"/>
                </a:solidFill>
                <a:latin typeface="Avenir"/>
                <a:ea typeface="Avenir"/>
                <a:cs typeface="Avenir"/>
                <a:sym typeface="Avenir"/>
              </a:defRPr>
            </a:lvl5pPr>
            <a:lvl6pPr marL="0" marR="0" lvl="5" indent="0" algn="r" rtl="0">
              <a:spcBef>
                <a:spcPts val="0"/>
              </a:spcBef>
              <a:buNone/>
              <a:defRPr sz="1200" b="0" u="none">
                <a:solidFill>
                  <a:schemeClr val="lt1"/>
                </a:solidFill>
                <a:latin typeface="Avenir"/>
                <a:ea typeface="Avenir"/>
                <a:cs typeface="Avenir"/>
                <a:sym typeface="Avenir"/>
              </a:defRPr>
            </a:lvl6pPr>
            <a:lvl7pPr marL="0" marR="0" lvl="6" indent="0" algn="r" rtl="0">
              <a:spcBef>
                <a:spcPts val="0"/>
              </a:spcBef>
              <a:buNone/>
              <a:defRPr sz="1200" b="0" u="none">
                <a:solidFill>
                  <a:schemeClr val="lt1"/>
                </a:solidFill>
                <a:latin typeface="Avenir"/>
                <a:ea typeface="Avenir"/>
                <a:cs typeface="Avenir"/>
                <a:sym typeface="Avenir"/>
              </a:defRPr>
            </a:lvl7pPr>
            <a:lvl8pPr marL="0" marR="0" lvl="7" indent="0" algn="r" rtl="0">
              <a:spcBef>
                <a:spcPts val="0"/>
              </a:spcBef>
              <a:buNone/>
              <a:defRPr sz="1200" b="0" u="none">
                <a:solidFill>
                  <a:schemeClr val="lt1"/>
                </a:solidFill>
                <a:latin typeface="Avenir"/>
                <a:ea typeface="Avenir"/>
                <a:cs typeface="Avenir"/>
                <a:sym typeface="Avenir"/>
              </a:defRPr>
            </a:lvl8pPr>
            <a:lvl9pPr marL="0" marR="0" lvl="8" indent="0" algn="r" rtl="0">
              <a:spcBef>
                <a:spcPts val="0"/>
              </a:spcBef>
              <a:buNone/>
              <a:defRPr sz="1200" b="0" u="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
          <p:cNvSpPr txBox="1">
            <a:spLocks noGrp="1"/>
          </p:cNvSpPr>
          <p:nvPr>
            <p:ph type="ctrTitle"/>
          </p:nvPr>
        </p:nvSpPr>
        <p:spPr>
          <a:xfrm>
            <a:off x="1801368" y="1664208"/>
            <a:ext cx="8586216" cy="21762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Avenir"/>
              <a:buNone/>
            </a:pPr>
            <a:r>
              <a:rPr lang="en-US"/>
              <a:t>Ending Gas Expansion</a:t>
            </a:r>
            <a:endParaRPr/>
          </a:p>
        </p:txBody>
      </p:sp>
      <p:sp>
        <p:nvSpPr>
          <p:cNvPr id="178" name="Google Shape;178;p1"/>
          <p:cNvSpPr txBox="1">
            <a:spLocks noGrp="1"/>
          </p:cNvSpPr>
          <p:nvPr>
            <p:ph type="subTitle" idx="1"/>
          </p:nvPr>
        </p:nvSpPr>
        <p:spPr>
          <a:xfrm>
            <a:off x="2487168" y="4142232"/>
            <a:ext cx="7223760" cy="685800"/>
          </a:xfrm>
          <a:prstGeom prst="rect">
            <a:avLst/>
          </a:prstGeom>
          <a:solidFill>
            <a:srgbClr val="06702C"/>
          </a:solidFill>
          <a:ln w="9525" cap="flat" cmpd="sng">
            <a:solidFill>
              <a:srgbClr val="06702C"/>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chemeClr val="lt1"/>
              </a:buClr>
              <a:buSzPts val="2800"/>
              <a:buNone/>
            </a:pPr>
            <a:r>
              <a:rPr lang="en-US"/>
              <a:t>The Myth of the “Bridge” Fuel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13" name="Google Shape;313;p10"/>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14" name="Google Shape;314;p10"/>
          <p:cNvSpPr/>
          <p:nvPr/>
        </p:nvSpPr>
        <p:spPr>
          <a:xfrm>
            <a:off x="566928" y="0"/>
            <a:ext cx="11155680" cy="2011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15" name="Google Shape;315;p10"/>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a:t>Pipe Leakage in CT</a:t>
            </a:r>
            <a:endParaRPr/>
          </a:p>
        </p:txBody>
      </p:sp>
      <p:sp>
        <p:nvSpPr>
          <p:cNvPr id="316" name="Google Shape;316;p10"/>
          <p:cNvSpPr/>
          <p:nvPr/>
        </p:nvSpPr>
        <p:spPr>
          <a:xfrm>
            <a:off x="498834" y="7589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17" name="Google Shape;317;p10"/>
          <p:cNvSpPr txBox="1">
            <a:spLocks noGrp="1"/>
          </p:cNvSpPr>
          <p:nvPr>
            <p:ph type="body" idx="1"/>
          </p:nvPr>
        </p:nvSpPr>
        <p:spPr>
          <a:xfrm>
            <a:off x="626850" y="2221992"/>
            <a:ext cx="10168128" cy="36950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Fossil gas that flows through Connecticut pipelines is fracked from the Marcellus Shale in Pennsylvania and Ohio </a:t>
            </a:r>
            <a:endParaRPr/>
          </a:p>
          <a:p>
            <a:pPr marL="228600" lvl="0" indent="-228600" algn="l" rtl="0">
              <a:lnSpc>
                <a:spcPct val="90000"/>
              </a:lnSpc>
              <a:spcBef>
                <a:spcPts val="1000"/>
              </a:spcBef>
              <a:spcAft>
                <a:spcPts val="0"/>
              </a:spcAft>
              <a:buClr>
                <a:schemeClr val="dk1"/>
              </a:buClr>
              <a:buSzPts val="2200"/>
              <a:buChar char="•"/>
            </a:pPr>
            <a:r>
              <a:rPr lang="en-US" sz="2200"/>
              <a:t>The volume of fossil gas leaked in cities causes major climate and economic impacts </a:t>
            </a:r>
            <a:endParaRPr/>
          </a:p>
          <a:p>
            <a:pPr marL="228600" lvl="0" indent="-228600" algn="l" rtl="0">
              <a:lnSpc>
                <a:spcPct val="90000"/>
              </a:lnSpc>
              <a:spcBef>
                <a:spcPts val="1000"/>
              </a:spcBef>
              <a:spcAft>
                <a:spcPts val="0"/>
              </a:spcAft>
              <a:buClr>
                <a:schemeClr val="dk1"/>
              </a:buClr>
              <a:buSzPts val="2200"/>
              <a:buChar char="•"/>
            </a:pPr>
            <a:r>
              <a:rPr lang="en-US" sz="2200"/>
              <a:t>McKain et. Al, 2015 showed that greater Boston lost 2.7% of total consumed gas due to pipe leaks for a value loss of $90 million in part borne by ratepayers </a:t>
            </a:r>
            <a:endParaRPr/>
          </a:p>
          <a:p>
            <a:pPr marL="228600" lvl="0" indent="-228600" algn="l" rtl="0">
              <a:lnSpc>
                <a:spcPct val="90000"/>
              </a:lnSpc>
              <a:spcBef>
                <a:spcPts val="1000"/>
              </a:spcBef>
              <a:spcAft>
                <a:spcPts val="0"/>
              </a:spcAft>
              <a:buClr>
                <a:schemeClr val="dk1"/>
              </a:buClr>
              <a:buSzPts val="2200"/>
              <a:buChar char="•"/>
            </a:pPr>
            <a:r>
              <a:rPr lang="en-US" sz="2200"/>
              <a:t>A total of 716 distinct methane leaks over 225.45 road miles in Hartford were detected in 2016 resulting in a leak frequency of 3.2 leaks per road mile </a:t>
            </a:r>
            <a:endParaRPr/>
          </a:p>
          <a:p>
            <a:pPr marL="228600" lvl="0" indent="-228600" algn="l" rtl="0">
              <a:lnSpc>
                <a:spcPct val="90000"/>
              </a:lnSpc>
              <a:spcBef>
                <a:spcPts val="1000"/>
              </a:spcBef>
              <a:spcAft>
                <a:spcPts val="0"/>
              </a:spcAft>
              <a:buClr>
                <a:schemeClr val="dk1"/>
              </a:buClr>
              <a:buSzPts val="2200"/>
              <a:buChar char="•"/>
            </a:pPr>
            <a:r>
              <a:rPr lang="en-US" sz="2200"/>
              <a:t>Similarly, an update 2019 gas leak study found 4.3 leaks per road mile </a:t>
            </a:r>
            <a:endParaRPr/>
          </a:p>
          <a:p>
            <a:pPr marL="228600" lvl="0" indent="-88900" algn="l" rtl="0">
              <a:lnSpc>
                <a:spcPct val="90000"/>
              </a:lnSpc>
              <a:spcBef>
                <a:spcPts val="1000"/>
              </a:spcBef>
              <a:spcAft>
                <a:spcPts val="0"/>
              </a:spcAft>
              <a:buClr>
                <a:schemeClr val="dk1"/>
              </a:buClr>
              <a:buSzPts val="2200"/>
              <a:buNone/>
            </a:pPr>
            <a:endParaRPr sz="2200"/>
          </a:p>
          <a:p>
            <a:pPr marL="228600" lvl="0" indent="-88900" algn="l" rtl="0">
              <a:lnSpc>
                <a:spcPct val="90000"/>
              </a:lnSpc>
              <a:spcBef>
                <a:spcPts val="1000"/>
              </a:spcBef>
              <a:spcAft>
                <a:spcPts val="0"/>
              </a:spcAft>
              <a:buClr>
                <a:schemeClr val="dk1"/>
              </a:buClr>
              <a:buSzPts val="2200"/>
              <a:buNone/>
            </a:pPr>
            <a:endParaRPr sz="2200"/>
          </a:p>
          <a:p>
            <a:pPr marL="228600" lvl="0" indent="-88900" algn="l" rtl="0">
              <a:lnSpc>
                <a:spcPct val="90000"/>
              </a:lnSpc>
              <a:spcBef>
                <a:spcPts val="1000"/>
              </a:spcBef>
              <a:spcAft>
                <a:spcPts val="0"/>
              </a:spcAft>
              <a:buClr>
                <a:schemeClr val="dk1"/>
              </a:buClr>
              <a:buSzPts val="2200"/>
              <a:buNone/>
            </a:pPr>
            <a:endParaRPr sz="2200"/>
          </a:p>
        </p:txBody>
      </p:sp>
      <p:sp>
        <p:nvSpPr>
          <p:cNvPr id="318" name="Google Shape;31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319" name="Google Shape;319;p10"/>
          <p:cNvSpPr/>
          <p:nvPr/>
        </p:nvSpPr>
        <p:spPr>
          <a:xfrm>
            <a:off x="558209" y="6170860"/>
            <a:ext cx="1457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Tim Keyes, Gale Ridge, Martha Klein, Nathan Phillips, Robert Ackley, Yufeng Yang, An enhanced procedure for urban mobile methane leak detection, Heliyon, 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4" name="Google Shape;3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325" name="Google Shape;3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888888"/>
                </a:solidFill>
                <a:latin typeface="Avenir"/>
                <a:ea typeface="Avenir"/>
                <a:cs typeface="Avenir"/>
                <a:sym typeface="Avenir"/>
              </a:rPr>
              <a:t> </a:t>
            </a:r>
            <a:endParaRPr/>
          </a:p>
        </p:txBody>
      </p:sp>
      <p:sp>
        <p:nvSpPr>
          <p:cNvPr id="326" name="Google Shape;3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11</a:t>
            </a:fld>
            <a:endParaRPr/>
          </a:p>
        </p:txBody>
      </p:sp>
      <p:pic>
        <p:nvPicPr>
          <p:cNvPr id="327" name="Google Shape;327;p11" descr="Map&#10;&#10;Description automatically generated"/>
          <p:cNvPicPr preferRelativeResize="0"/>
          <p:nvPr/>
        </p:nvPicPr>
        <p:blipFill rotWithShape="1">
          <a:blip r:embed="rId3">
            <a:alphaModFix/>
          </a:blip>
          <a:srcRect/>
          <a:stretch/>
        </p:blipFill>
        <p:spPr>
          <a:xfrm>
            <a:off x="2005823" y="136525"/>
            <a:ext cx="8107995" cy="65267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33" name="Google Shape;333;p12"/>
          <p:cNvSpPr/>
          <p:nvPr/>
        </p:nvSpPr>
        <p:spPr>
          <a:xfrm>
            <a:off x="352751" y="302429"/>
            <a:ext cx="11550506" cy="6053922"/>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334" name="Google Shape;334;p12"/>
          <p:cNvPicPr preferRelativeResize="0"/>
          <p:nvPr/>
        </p:nvPicPr>
        <p:blipFill rotWithShape="1">
          <a:blip r:embed="rId3">
            <a:alphaModFix/>
          </a:blip>
          <a:srcRect t="40652" r="-1" b="6935"/>
          <a:stretch/>
        </p:blipFill>
        <p:spPr>
          <a:xfrm>
            <a:off x="352751" y="302429"/>
            <a:ext cx="11550506" cy="6053920"/>
          </a:xfrm>
          <a:prstGeom prst="rect">
            <a:avLst/>
          </a:prstGeom>
          <a:noFill/>
          <a:ln>
            <a:noFill/>
          </a:ln>
        </p:spPr>
      </p:pic>
      <p:sp>
        <p:nvSpPr>
          <p:cNvPr id="335" name="Google Shape;335;p12"/>
          <p:cNvSpPr/>
          <p:nvPr/>
        </p:nvSpPr>
        <p:spPr>
          <a:xfrm rot="10800000">
            <a:off x="278608" y="2735029"/>
            <a:ext cx="148286" cy="11887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36" name="Google Shape;33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337" name="Google Shape;33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338" name="Google Shape;33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44" name="Google Shape;34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345" name="Google Shape;34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346" name="Google Shape;34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13</a:t>
            </a:fld>
            <a:endParaRPr/>
          </a:p>
        </p:txBody>
      </p:sp>
      <p:sp>
        <p:nvSpPr>
          <p:cNvPr id="347" name="Google Shape;347;p13"/>
          <p:cNvSpPr/>
          <p:nvPr/>
        </p:nvSpPr>
        <p:spPr>
          <a:xfrm>
            <a:off x="797264" y="6338062"/>
            <a:ext cx="10689336"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48" name="Google Shape;348;p13"/>
          <p:cNvSpPr/>
          <p:nvPr/>
        </p:nvSpPr>
        <p:spPr>
          <a:xfrm rot="5400000">
            <a:off x="6059424" y="4216653"/>
            <a:ext cx="73152" cy="420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349" name="Google Shape;349;p13"/>
          <p:cNvPicPr preferRelativeResize="0"/>
          <p:nvPr/>
        </p:nvPicPr>
        <p:blipFill rotWithShape="1">
          <a:blip r:embed="rId3">
            <a:alphaModFix/>
          </a:blip>
          <a:srcRect l="2141" t="6595" r="3413" b="5644"/>
          <a:stretch/>
        </p:blipFill>
        <p:spPr>
          <a:xfrm>
            <a:off x="2926080" y="457200"/>
            <a:ext cx="6217920" cy="55778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a:t>
            </a:r>
            <a:endParaRPr/>
          </a:p>
        </p:txBody>
      </p:sp>
      <p:sp>
        <p:nvSpPr>
          <p:cNvPr id="355" name="Google Shape;3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a:t>
            </a:r>
            <a:endParaRPr/>
          </a:p>
        </p:txBody>
      </p:sp>
      <p:sp>
        <p:nvSpPr>
          <p:cNvPr id="356" name="Google Shape;35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57" name="Google Shape;357;p14" descr="A picture containing shape&#10;&#10;Description automatically generated"/>
          <p:cNvPicPr preferRelativeResize="0"/>
          <p:nvPr/>
        </p:nvPicPr>
        <p:blipFill rotWithShape="1">
          <a:blip r:embed="rId3">
            <a:alphaModFix/>
          </a:blip>
          <a:srcRect/>
          <a:stretch/>
        </p:blipFill>
        <p:spPr>
          <a:xfrm>
            <a:off x="2725882" y="0"/>
            <a:ext cx="6858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1"/>
        <p:cNvGrpSpPr/>
        <p:nvPr/>
      </p:nvGrpSpPr>
      <p:grpSpPr>
        <a:xfrm>
          <a:off x="0" y="0"/>
          <a:ext cx="0" cy="0"/>
          <a:chOff x="0" y="0"/>
          <a:chExt cx="0" cy="0"/>
        </a:xfrm>
      </p:grpSpPr>
      <p:sp>
        <p:nvSpPr>
          <p:cNvPr id="362" name="Google Shape;362;p15"/>
          <p:cNvSpPr/>
          <p:nvPr/>
        </p:nvSpPr>
        <p:spPr>
          <a:xfrm rot="5400000">
            <a:off x="857544" y="346791"/>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63" name="Google Shape;363;p15"/>
          <p:cNvSpPr/>
          <p:nvPr/>
        </p:nvSpPr>
        <p:spPr>
          <a:xfrm rot="10800000" flipH="1">
            <a:off x="578652" y="4501201"/>
            <a:ext cx="11034696" cy="18288"/>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64" name="Google Shape;364;p1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365" name="Google Shape;365;p15"/>
          <p:cNvPicPr preferRelativeResize="0"/>
          <p:nvPr/>
        </p:nvPicPr>
        <p:blipFill rotWithShape="1">
          <a:blip r:embed="rId3">
            <a:alphaModFix/>
          </a:blip>
          <a:srcRect t="11435" b="4295"/>
          <a:stretch/>
        </p:blipFill>
        <p:spPr>
          <a:xfrm>
            <a:off x="20" y="10"/>
            <a:ext cx="12191981" cy="6857990"/>
          </a:xfrm>
          <a:prstGeom prst="rect">
            <a:avLst/>
          </a:prstGeom>
          <a:noFill/>
          <a:ln>
            <a:noFill/>
          </a:ln>
        </p:spPr>
      </p:pic>
      <p:sp>
        <p:nvSpPr>
          <p:cNvPr id="366" name="Google Shape;366;p15"/>
          <p:cNvSpPr/>
          <p:nvPr/>
        </p:nvSpPr>
        <p:spPr>
          <a:xfrm rot="-5400000">
            <a:off x="3799868" y="-1534136"/>
            <a:ext cx="4592270" cy="12192000"/>
          </a:xfrm>
          <a:prstGeom prst="rect">
            <a:avLst/>
          </a:prstGeom>
          <a:gradFill>
            <a:gsLst>
              <a:gs pos="0">
                <a:srgbClr val="000000">
                  <a:alpha val="0"/>
                </a:srgbClr>
              </a:gs>
              <a:gs pos="21000">
                <a:srgbClr val="000000">
                  <a:alpha val="29803"/>
                </a:srgbClr>
              </a:gs>
              <a:gs pos="35000">
                <a:srgbClr val="000000">
                  <a:alpha val="45882"/>
                </a:srgbClr>
              </a:gs>
              <a:gs pos="100000">
                <a:srgbClr val="000000">
                  <a:alpha val="8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7" name="Google Shape;367;p15"/>
          <p:cNvSpPr txBox="1">
            <a:spLocks noGrp="1"/>
          </p:cNvSpPr>
          <p:nvPr>
            <p:ph type="title"/>
          </p:nvPr>
        </p:nvSpPr>
        <p:spPr>
          <a:xfrm>
            <a:off x="404553" y="3091928"/>
            <a:ext cx="90785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100"/>
              <a:buFont typeface="Avenir"/>
              <a:buNone/>
            </a:pPr>
            <a:r>
              <a:rPr lang="en-US" sz="5100"/>
              <a:t>Renewable Energy Transition: Deploying Distributed Generation</a:t>
            </a:r>
            <a:endParaRPr/>
          </a:p>
        </p:txBody>
      </p:sp>
      <p:sp>
        <p:nvSpPr>
          <p:cNvPr id="368" name="Google Shape;368;p15"/>
          <p:cNvSpPr/>
          <p:nvPr/>
        </p:nvSpPr>
        <p:spPr>
          <a:xfrm>
            <a:off x="0" y="5575039"/>
            <a:ext cx="9785897" cy="685800"/>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9" name="Google Shape;369;p15"/>
          <p:cNvSpPr txBox="1">
            <a:spLocks noGrp="1"/>
          </p:cNvSpPr>
          <p:nvPr>
            <p:ph type="sldNum" idx="12"/>
          </p:nvPr>
        </p:nvSpPr>
        <p:spPr>
          <a:xfrm>
            <a:off x="9041199"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15</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6"/>
          <p:cNvSpPr txBox="1">
            <a:spLocks noGrp="1"/>
          </p:cNvSpPr>
          <p:nvPr>
            <p:ph type="title"/>
          </p:nvPr>
        </p:nvSpPr>
        <p:spPr>
          <a:xfrm>
            <a:off x="1115567" y="548640"/>
            <a:ext cx="10633087"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venir"/>
              <a:buNone/>
            </a:pPr>
            <a:r>
              <a:rPr lang="en-US" sz="3600"/>
              <a:t>Reaching Carbon Zero: Clean, Renewable Energy</a:t>
            </a:r>
            <a:endParaRPr/>
          </a:p>
        </p:txBody>
      </p:sp>
      <p:sp>
        <p:nvSpPr>
          <p:cNvPr id="375" name="Google Shape;375;p16"/>
          <p:cNvSpPr txBox="1">
            <a:spLocks noGrp="1"/>
          </p:cNvSpPr>
          <p:nvPr>
            <p:ph type="body" idx="1"/>
          </p:nvPr>
        </p:nvSpPr>
        <p:spPr>
          <a:xfrm>
            <a:off x="1115568" y="2478024"/>
            <a:ext cx="10168128" cy="36941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380"/>
              <a:buChar char="•"/>
            </a:pPr>
            <a:r>
              <a:rPr lang="en-US" sz="2380"/>
              <a:t>Since 2000, the electricity grid in CT has quadrupled energy from fracked gas and created virtually no renewable power in the state </a:t>
            </a:r>
            <a:endParaRPr/>
          </a:p>
          <a:p>
            <a:pPr marL="228600" lvl="0" indent="-228600" algn="l" rtl="0">
              <a:lnSpc>
                <a:spcPct val="90000"/>
              </a:lnSpc>
              <a:spcBef>
                <a:spcPts val="1000"/>
              </a:spcBef>
              <a:spcAft>
                <a:spcPts val="0"/>
              </a:spcAft>
              <a:buClr>
                <a:schemeClr val="dk1"/>
              </a:buClr>
              <a:buSzPts val="2380"/>
              <a:buChar char="•"/>
            </a:pPr>
            <a:r>
              <a:rPr lang="en-US" sz="2380"/>
              <a:t>Fossil fuel companies have falsely claimed that only fossil gas can affordably replace coal and nuclear energy </a:t>
            </a:r>
            <a:endParaRPr/>
          </a:p>
          <a:p>
            <a:pPr marL="228600" lvl="0" indent="-228600" algn="l" rtl="0">
              <a:lnSpc>
                <a:spcPct val="90000"/>
              </a:lnSpc>
              <a:spcBef>
                <a:spcPts val="1000"/>
              </a:spcBef>
              <a:spcAft>
                <a:spcPts val="0"/>
              </a:spcAft>
              <a:buClr>
                <a:schemeClr val="dk1"/>
              </a:buClr>
              <a:buSzPts val="2380"/>
              <a:buChar char="•"/>
            </a:pPr>
            <a:r>
              <a:rPr lang="en-US" sz="2380"/>
              <a:t>Cost has been a constraint in the past, but energy efficiency can reduce demand and today wind and solar have become the cheapest form of bulk energy  supply for most major markets </a:t>
            </a:r>
            <a:endParaRPr/>
          </a:p>
          <a:p>
            <a:pPr marL="228600" lvl="0" indent="-228600" algn="l" rtl="0">
              <a:lnSpc>
                <a:spcPct val="90000"/>
              </a:lnSpc>
              <a:spcBef>
                <a:spcPts val="1000"/>
              </a:spcBef>
              <a:spcAft>
                <a:spcPts val="0"/>
              </a:spcAft>
              <a:buClr>
                <a:schemeClr val="dk1"/>
              </a:buClr>
              <a:buSzPts val="2380"/>
              <a:buChar char="•"/>
            </a:pPr>
            <a:r>
              <a:rPr lang="en-US" sz="2380"/>
              <a:t>Renewable energy can save consumers money </a:t>
            </a:r>
            <a:endParaRPr/>
          </a:p>
          <a:p>
            <a:pPr marL="228600" lvl="0" indent="-228600" algn="l" rtl="0">
              <a:lnSpc>
                <a:spcPct val="90000"/>
              </a:lnSpc>
              <a:spcBef>
                <a:spcPts val="1000"/>
              </a:spcBef>
              <a:spcAft>
                <a:spcPts val="0"/>
              </a:spcAft>
              <a:buClr>
                <a:schemeClr val="dk1"/>
              </a:buClr>
              <a:buSzPts val="2380"/>
              <a:buChar char="•"/>
            </a:pPr>
            <a:r>
              <a:rPr lang="en-US" sz="2380"/>
              <a:t>This cost advantage will continue to grow over time</a:t>
            </a:r>
            <a:endParaRPr/>
          </a:p>
          <a:p>
            <a:pPr marL="228600" lvl="0" indent="-77470" algn="l" rtl="0">
              <a:lnSpc>
                <a:spcPct val="90000"/>
              </a:lnSpc>
              <a:spcBef>
                <a:spcPts val="1000"/>
              </a:spcBef>
              <a:spcAft>
                <a:spcPts val="0"/>
              </a:spcAft>
              <a:buClr>
                <a:schemeClr val="dk1"/>
              </a:buClr>
              <a:buSzPts val="2380"/>
              <a:buNone/>
            </a:pPr>
            <a:endParaRPr sz="2380"/>
          </a:p>
        </p:txBody>
      </p:sp>
      <p:sp>
        <p:nvSpPr>
          <p:cNvPr id="376" name="Google Shape;376;p16"/>
          <p:cNvSpPr txBox="1">
            <a:spLocks noGrp="1"/>
          </p:cNvSpPr>
          <p:nvPr>
            <p:ph type="dt" idx="10"/>
          </p:nvPr>
        </p:nvSpPr>
        <p:spPr>
          <a:xfrm>
            <a:off x="1101852"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a:t>
            </a:r>
            <a:endParaRPr/>
          </a:p>
        </p:txBody>
      </p:sp>
      <p:sp>
        <p:nvSpPr>
          <p:cNvPr id="377" name="Google Shape;37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3" name="Google Shape;383;p17"/>
          <p:cNvSpPr txBox="1">
            <a:spLocks noGrp="1"/>
          </p:cNvSpPr>
          <p:nvPr>
            <p:ph type="title"/>
          </p:nvPr>
        </p:nvSpPr>
        <p:spPr>
          <a:xfrm>
            <a:off x="841248" y="426720"/>
            <a:ext cx="10506456" cy="19191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venir"/>
              <a:buNone/>
            </a:pPr>
            <a:r>
              <a:rPr lang="en-US" sz="6000"/>
              <a:t>Renewables and Grid Reliability</a:t>
            </a:r>
            <a:endParaRPr/>
          </a:p>
        </p:txBody>
      </p:sp>
      <p:sp>
        <p:nvSpPr>
          <p:cNvPr id="384" name="Google Shape;384;p17"/>
          <p:cNvSpPr/>
          <p:nvPr/>
        </p:nvSpPr>
        <p:spPr>
          <a:xfrm>
            <a:off x="868680" y="2898648"/>
            <a:ext cx="10506456"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85" name="Google Shape;385;p17"/>
          <p:cNvSpPr/>
          <p:nvPr/>
        </p:nvSpPr>
        <p:spPr>
          <a:xfrm rot="10800000" flipH="1">
            <a:off x="841248" y="2783982"/>
            <a:ext cx="1873457" cy="137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86" name="Google Shape;386;p17"/>
          <p:cNvSpPr txBox="1">
            <a:spLocks noGrp="1"/>
          </p:cNvSpPr>
          <p:nvPr>
            <p:ph type="body" idx="1"/>
          </p:nvPr>
        </p:nvSpPr>
        <p:spPr>
          <a:xfrm>
            <a:off x="841248" y="3337269"/>
            <a:ext cx="10509504" cy="2905686"/>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Clr>
                <a:schemeClr val="dk1"/>
              </a:buClr>
              <a:buSzPts val="2000"/>
              <a:buChar char="•"/>
            </a:pPr>
            <a:r>
              <a:rPr lang="en-US" sz="2000"/>
              <a:t>Gas proponents emphasize the variability of wind and solar, both intermittent resources</a:t>
            </a:r>
            <a:endParaRPr/>
          </a:p>
          <a:p>
            <a:pPr marL="228600" lvl="0" indent="-228600" algn="l" rtl="0">
              <a:lnSpc>
                <a:spcPct val="110000"/>
              </a:lnSpc>
              <a:spcBef>
                <a:spcPts val="1000"/>
              </a:spcBef>
              <a:spcAft>
                <a:spcPts val="0"/>
              </a:spcAft>
              <a:buClr>
                <a:schemeClr val="dk1"/>
              </a:buClr>
              <a:buSzPts val="2000"/>
              <a:buChar char="•"/>
            </a:pPr>
            <a:r>
              <a:rPr lang="en-US" sz="2000"/>
              <a:t>Gas generators known as peakers are being challenged on cost by battery storage </a:t>
            </a:r>
            <a:endParaRPr/>
          </a:p>
          <a:p>
            <a:pPr marL="228600" lvl="0" indent="-228600" algn="l" rtl="0">
              <a:lnSpc>
                <a:spcPct val="110000"/>
              </a:lnSpc>
              <a:spcBef>
                <a:spcPts val="1000"/>
              </a:spcBef>
              <a:spcAft>
                <a:spcPts val="0"/>
              </a:spcAft>
              <a:buClr>
                <a:schemeClr val="dk1"/>
              </a:buClr>
              <a:buSzPts val="2000"/>
              <a:buChar char="•"/>
            </a:pPr>
            <a:r>
              <a:rPr lang="en-US" sz="2000"/>
              <a:t>The International Renewable Energy Agency (IRENA) contends that in order to maximize renewable energy capacity and foster the solutions to wind and solar variability, policymakers must support investment in renewable technologies, none of which include gas. </a:t>
            </a:r>
            <a:endParaRPr/>
          </a:p>
        </p:txBody>
      </p:sp>
      <p:sp>
        <p:nvSpPr>
          <p:cNvPr id="387" name="Google Shape;387;p17"/>
          <p:cNvSpPr txBox="1">
            <a:spLocks noGrp="1"/>
          </p:cNvSpPr>
          <p:nvPr>
            <p:ph type="dt" idx="10"/>
          </p:nvPr>
        </p:nvSpPr>
        <p:spPr>
          <a:xfrm>
            <a:off x="841248" y="6356350"/>
            <a:ext cx="2577503"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388" name="Google Shape;38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389" name="Google Shape;389;p17"/>
          <p:cNvSpPr txBox="1">
            <a:spLocks noGrp="1"/>
          </p:cNvSpPr>
          <p:nvPr>
            <p:ph type="sldNum" idx="12"/>
          </p:nvPr>
        </p:nvSpPr>
        <p:spPr>
          <a:xfrm>
            <a:off x="8873254" y="6356350"/>
            <a:ext cx="247749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17</a:t>
            </a:fld>
            <a:endParaRPr/>
          </a:p>
        </p:txBody>
      </p:sp>
      <p:sp>
        <p:nvSpPr>
          <p:cNvPr id="390" name="Google Shape;390;p17"/>
          <p:cNvSpPr txBox="1"/>
          <p:nvPr/>
        </p:nvSpPr>
        <p:spPr>
          <a:xfrm>
            <a:off x="868680" y="5627148"/>
            <a:ext cx="11303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br>
              <a:rPr lang="en-US" sz="1800">
                <a:solidFill>
                  <a:schemeClr val="dk1"/>
                </a:solidFill>
                <a:latin typeface="Avenir"/>
                <a:ea typeface="Avenir"/>
                <a:cs typeface="Avenir"/>
                <a:sym typeface="Avenir"/>
              </a:rPr>
            </a:br>
            <a:r>
              <a:rPr lang="en-US" sz="1800">
                <a:solidFill>
                  <a:schemeClr val="dk1"/>
                </a:solidFill>
                <a:latin typeface="Avenir"/>
                <a:ea typeface="Avenir"/>
                <a:cs typeface="Avenir"/>
                <a:sym typeface="Avenir"/>
              </a:rPr>
              <a:t>Ideas and perspectives: is shale gas a major driver of recent increase in global atmospheric </a:t>
            </a:r>
            <a:endParaRPr/>
          </a:p>
          <a:p>
            <a:pPr marL="0" marR="0" lvl="0" indent="0" algn="l" rtl="0">
              <a:spcBef>
                <a:spcPts val="0"/>
              </a:spcBef>
              <a:spcAft>
                <a:spcPts val="0"/>
              </a:spcAft>
              <a:buNone/>
            </a:pPr>
            <a:r>
              <a:rPr lang="en-US" sz="1800">
                <a:solidFill>
                  <a:schemeClr val="dk1"/>
                </a:solidFill>
                <a:latin typeface="Avenir"/>
                <a:ea typeface="Avenir"/>
                <a:cs typeface="Avenir"/>
                <a:sym typeface="Avenir"/>
              </a:rPr>
              <a:t>methane? (2019). </a:t>
            </a:r>
            <a:r>
              <a:rPr lang="en-US" sz="1800" i="1">
                <a:solidFill>
                  <a:schemeClr val="dk1"/>
                </a:solidFill>
                <a:latin typeface="Avenir"/>
                <a:ea typeface="Avenir"/>
                <a:cs typeface="Avenir"/>
                <a:sym typeface="Avenir"/>
              </a:rPr>
              <a:t>Biogeosciences</a:t>
            </a:r>
            <a:r>
              <a:rPr lang="en-US" sz="1800">
                <a:solidFill>
                  <a:schemeClr val="dk1"/>
                </a:solidFill>
                <a:latin typeface="Avenir"/>
                <a:ea typeface="Avenir"/>
                <a:cs typeface="Avenir"/>
                <a:sym typeface="Avenir"/>
              </a:rPr>
              <a:t>, 3033–3046.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4"/>
        <p:cNvGrpSpPr/>
        <p:nvPr/>
      </p:nvGrpSpPr>
      <p:grpSpPr>
        <a:xfrm>
          <a:off x="0" y="0"/>
          <a:ext cx="0" cy="0"/>
          <a:chOff x="0" y="0"/>
          <a:chExt cx="0" cy="0"/>
        </a:xfrm>
      </p:grpSpPr>
      <p:sp>
        <p:nvSpPr>
          <p:cNvPr id="395" name="Google Shape;395;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96" name="Google Shape;396;p18"/>
          <p:cNvSpPr txBox="1">
            <a:spLocks noGrp="1"/>
          </p:cNvSpPr>
          <p:nvPr>
            <p:ph type="title"/>
          </p:nvPr>
        </p:nvSpPr>
        <p:spPr>
          <a:xfrm>
            <a:off x="841248" y="685800"/>
            <a:ext cx="10506456" cy="115700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Avenir"/>
              <a:buNone/>
            </a:pPr>
            <a:r>
              <a:rPr lang="en-US" sz="4800"/>
              <a:t>How can YOU help</a:t>
            </a:r>
            <a:endParaRPr/>
          </a:p>
        </p:txBody>
      </p:sp>
      <p:sp>
        <p:nvSpPr>
          <p:cNvPr id="397" name="Google Shape;397;p18"/>
          <p:cNvSpPr/>
          <p:nvPr/>
        </p:nvSpPr>
        <p:spPr>
          <a:xfrm rot="5400000">
            <a:off x="1120140" y="34093"/>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98" name="Google Shape;398;p18"/>
          <p:cNvSpPr/>
          <p:nvPr/>
        </p:nvSpPr>
        <p:spPr>
          <a:xfrm>
            <a:off x="841248" y="1958056"/>
            <a:ext cx="10506456"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99" name="Google Shape;399;p18"/>
          <p:cNvSpPr txBox="1">
            <a:spLocks noGrp="1"/>
          </p:cNvSpPr>
          <p:nvPr>
            <p:ph type="dt" idx="10"/>
          </p:nvPr>
        </p:nvSpPr>
        <p:spPr>
          <a:xfrm>
            <a:off x="841248" y="6356350"/>
            <a:ext cx="2467775"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400" name="Google Shape;40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401" name="Google Shape;401;p18"/>
          <p:cNvSpPr txBox="1">
            <a:spLocks noGrp="1"/>
          </p:cNvSpPr>
          <p:nvPr>
            <p:ph type="sldNum" idx="12"/>
          </p:nvPr>
        </p:nvSpPr>
        <p:spPr>
          <a:xfrm>
            <a:off x="8860536" y="6356350"/>
            <a:ext cx="2490216"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18</a:t>
            </a:fld>
            <a:endParaRPr/>
          </a:p>
        </p:txBody>
      </p:sp>
      <p:grpSp>
        <p:nvGrpSpPr>
          <p:cNvPr id="402" name="Google Shape;402;p18"/>
          <p:cNvGrpSpPr/>
          <p:nvPr/>
        </p:nvGrpSpPr>
        <p:grpSpPr>
          <a:xfrm>
            <a:off x="909396" y="2636225"/>
            <a:ext cx="10364063" cy="3195001"/>
            <a:chOff x="71196" y="340973"/>
            <a:chExt cx="10364063" cy="3195001"/>
          </a:xfrm>
        </p:grpSpPr>
        <p:sp>
          <p:nvSpPr>
            <p:cNvPr id="403" name="Google Shape;403;p18"/>
            <p:cNvSpPr/>
            <p:nvPr/>
          </p:nvSpPr>
          <p:spPr>
            <a:xfrm>
              <a:off x="674477" y="340973"/>
              <a:ext cx="1887187" cy="1887187"/>
            </a:xfrm>
            <a:prstGeom prst="ellipse">
              <a:avLst/>
            </a:prstGeom>
            <a:solidFill>
              <a:srgbClr val="0670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076665" y="743161"/>
              <a:ext cx="1082812" cy="108281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71196" y="2815974"/>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txBox="1"/>
            <p:nvPr/>
          </p:nvSpPr>
          <p:spPr>
            <a:xfrm>
              <a:off x="71196" y="2815974"/>
              <a:ext cx="309375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4000"/>
                <a:buFont typeface="Avenir"/>
                <a:buNone/>
              </a:pPr>
              <a:r>
                <a:rPr lang="en-US" sz="4000" cap="none">
                  <a:solidFill>
                    <a:schemeClr val="dk1"/>
                  </a:solidFill>
                  <a:latin typeface="Avenir"/>
                  <a:ea typeface="Avenir"/>
                  <a:cs typeface="Avenir"/>
                  <a:sym typeface="Avenir"/>
                </a:rPr>
                <a:t>EDUCATE </a:t>
              </a:r>
              <a:endParaRPr/>
            </a:p>
          </p:txBody>
        </p:sp>
        <p:sp>
          <p:nvSpPr>
            <p:cNvPr id="407" name="Google Shape;407;p18"/>
            <p:cNvSpPr/>
            <p:nvPr/>
          </p:nvSpPr>
          <p:spPr>
            <a:xfrm>
              <a:off x="4309634" y="340973"/>
              <a:ext cx="1887187" cy="1887187"/>
            </a:xfrm>
            <a:prstGeom prst="ellipse">
              <a:avLst/>
            </a:prstGeom>
            <a:solidFill>
              <a:srgbClr val="0670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4711821" y="743161"/>
              <a:ext cx="1082812" cy="108281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3706353" y="2815974"/>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txBox="1"/>
            <p:nvPr/>
          </p:nvSpPr>
          <p:spPr>
            <a:xfrm>
              <a:off x="3706353" y="2815974"/>
              <a:ext cx="309375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4000"/>
                <a:buFont typeface="Avenir"/>
                <a:buNone/>
              </a:pPr>
              <a:r>
                <a:rPr lang="en-US" sz="4000" cap="none">
                  <a:solidFill>
                    <a:schemeClr val="dk1"/>
                  </a:solidFill>
                  <a:latin typeface="Avenir"/>
                  <a:ea typeface="Avenir"/>
                  <a:cs typeface="Avenir"/>
                  <a:sym typeface="Avenir"/>
                </a:rPr>
                <a:t>PETITION</a:t>
              </a:r>
              <a:endParaRPr/>
            </a:p>
          </p:txBody>
        </p:sp>
        <p:sp>
          <p:nvSpPr>
            <p:cNvPr id="411" name="Google Shape;411;p18"/>
            <p:cNvSpPr/>
            <p:nvPr/>
          </p:nvSpPr>
          <p:spPr>
            <a:xfrm>
              <a:off x="7944790" y="340973"/>
              <a:ext cx="1887187" cy="1887187"/>
            </a:xfrm>
            <a:prstGeom prst="ellipse">
              <a:avLst/>
            </a:prstGeom>
            <a:solidFill>
              <a:srgbClr val="0670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8346978" y="743161"/>
              <a:ext cx="1082812" cy="108281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7341509" y="2815974"/>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txBox="1"/>
            <p:nvPr/>
          </p:nvSpPr>
          <p:spPr>
            <a:xfrm>
              <a:off x="7341509" y="2815974"/>
              <a:ext cx="309375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4000"/>
                <a:buFont typeface="Avenir"/>
                <a:buNone/>
              </a:pPr>
              <a:r>
                <a:rPr lang="en-US" sz="4000" cap="none">
                  <a:solidFill>
                    <a:schemeClr val="dk1"/>
                  </a:solidFill>
                  <a:latin typeface="Avenir"/>
                  <a:ea typeface="Avenir"/>
                  <a:cs typeface="Avenir"/>
                  <a:sym typeface="Avenir"/>
                </a:rPr>
                <a:t>VOLUNTEER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20" name="Google Shape;420;p19"/>
          <p:cNvSpPr/>
          <p:nvPr/>
        </p:nvSpPr>
        <p:spPr>
          <a:xfrm>
            <a:off x="554416" y="365125"/>
            <a:ext cx="11167447" cy="2089317"/>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421" name="Google Shape;421;p19"/>
          <p:cNvSpPr txBox="1">
            <a:spLocks noGrp="1"/>
          </p:cNvSpPr>
          <p:nvPr>
            <p:ph type="title"/>
          </p:nvPr>
        </p:nvSpPr>
        <p:spPr>
          <a:xfrm>
            <a:off x="1046746" y="641850"/>
            <a:ext cx="3537285" cy="15358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venir"/>
              <a:buNone/>
            </a:pPr>
            <a:r>
              <a:rPr lang="en-US" sz="3200"/>
              <a:t>Conclusion</a:t>
            </a:r>
            <a:endParaRPr/>
          </a:p>
        </p:txBody>
      </p:sp>
      <p:sp>
        <p:nvSpPr>
          <p:cNvPr id="422" name="Google Shape;422;p19"/>
          <p:cNvSpPr/>
          <p:nvPr/>
        </p:nvSpPr>
        <p:spPr>
          <a:xfrm>
            <a:off x="490408" y="1057739"/>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423" name="Google Shape;423;p19"/>
          <p:cNvSpPr/>
          <p:nvPr/>
        </p:nvSpPr>
        <p:spPr>
          <a:xfrm rot="5400000">
            <a:off x="4248113" y="1405210"/>
            <a:ext cx="1463040" cy="9144"/>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424" name="Google Shape;424;p19"/>
          <p:cNvSpPr txBox="1">
            <a:spLocks noGrp="1"/>
          </p:cNvSpPr>
          <p:nvPr>
            <p:ph type="body" idx="1"/>
          </p:nvPr>
        </p:nvSpPr>
        <p:spPr>
          <a:xfrm>
            <a:off x="5351164" y="641850"/>
            <a:ext cx="6002636" cy="1535865"/>
          </a:xfrm>
          <a:prstGeom prst="rect">
            <a:avLst/>
          </a:prstGeom>
          <a:noFill/>
          <a:ln>
            <a:noFill/>
          </a:ln>
        </p:spPr>
        <p:txBody>
          <a:bodyPr spcFirstLastPara="1" wrap="square" lIns="91425" tIns="45700" rIns="91425" bIns="45700" anchor="ctr" anchorCtr="0">
            <a:normAutofit/>
          </a:bodyPr>
          <a:lstStyle/>
          <a:p>
            <a:pPr marL="228600" lvl="0" indent="-228600" algn="l" rtl="0">
              <a:lnSpc>
                <a:spcPct val="110000"/>
              </a:lnSpc>
              <a:spcBef>
                <a:spcPts val="0"/>
              </a:spcBef>
              <a:spcAft>
                <a:spcPts val="0"/>
              </a:spcAft>
              <a:buClr>
                <a:schemeClr val="dk1"/>
              </a:buClr>
              <a:buSzPts val="1800"/>
              <a:buChar char="•"/>
            </a:pPr>
            <a:r>
              <a:rPr lang="en-US" sz="1800"/>
              <a:t>New gas infrastructure locks in emissions and prevents us from reducing CO2 emissions </a:t>
            </a:r>
            <a:endParaRPr/>
          </a:p>
          <a:p>
            <a:pPr marL="228600" lvl="0" indent="-228600" algn="l" rtl="0">
              <a:lnSpc>
                <a:spcPct val="110000"/>
              </a:lnSpc>
              <a:spcBef>
                <a:spcPts val="1000"/>
              </a:spcBef>
              <a:spcAft>
                <a:spcPts val="0"/>
              </a:spcAft>
              <a:buClr>
                <a:schemeClr val="dk1"/>
              </a:buClr>
              <a:buSzPts val="1800"/>
              <a:buChar char="•"/>
            </a:pPr>
            <a:r>
              <a:rPr lang="en-US" sz="1800"/>
              <a:t>As for gas, we need less, not more of it</a:t>
            </a:r>
            <a:endParaRPr/>
          </a:p>
        </p:txBody>
      </p:sp>
      <p:pic>
        <p:nvPicPr>
          <p:cNvPr id="425" name="Google Shape;425;p19" descr="A picture containing logo&#10;&#10;Description automatically generated"/>
          <p:cNvPicPr preferRelativeResize="0"/>
          <p:nvPr/>
        </p:nvPicPr>
        <p:blipFill rotWithShape="1">
          <a:blip r:embed="rId3">
            <a:alphaModFix/>
          </a:blip>
          <a:srcRect t="21069" r="1" b="19205"/>
          <a:stretch/>
        </p:blipFill>
        <p:spPr>
          <a:xfrm>
            <a:off x="554416" y="2731167"/>
            <a:ext cx="11167447" cy="3484983"/>
          </a:xfrm>
          <a:prstGeom prst="rect">
            <a:avLst/>
          </a:prstGeom>
          <a:solidFill>
            <a:srgbClr val="06702C"/>
          </a:solidFill>
          <a:ln>
            <a:noFill/>
          </a:ln>
        </p:spPr>
      </p:pic>
      <p:sp>
        <p:nvSpPr>
          <p:cNvPr id="426" name="Google Shape;426;p19"/>
          <p:cNvSpPr txBox="1">
            <a:spLocks noGrp="1"/>
          </p:cNvSpPr>
          <p:nvPr>
            <p:ph type="dt" idx="10"/>
          </p:nvPr>
        </p:nvSpPr>
        <p:spPr>
          <a:xfrm>
            <a:off x="618424" y="6149724"/>
            <a:ext cx="10430576" cy="7783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Presentation Assembled by Sarah Backer and Megan Levan, Wesleyan University</a:t>
            </a:r>
            <a:endParaRPr/>
          </a:p>
        </p:txBody>
      </p:sp>
      <p:sp>
        <p:nvSpPr>
          <p:cNvPr id="427" name="Google Shape;427;p19"/>
          <p:cNvSpPr txBox="1">
            <a:spLocks noGrp="1"/>
          </p:cNvSpPr>
          <p:nvPr>
            <p:ph type="sldNum" idx="12"/>
          </p:nvPr>
        </p:nvSpPr>
        <p:spPr>
          <a:xfrm>
            <a:off x="8540496"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p2"/>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566928" y="0"/>
            <a:ext cx="11155680" cy="2011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7" name="Google Shape;187;p2"/>
          <p:cNvSpPr txBox="1">
            <a:spLocks noGrp="1"/>
          </p:cNvSpPr>
          <p:nvPr>
            <p:ph type="title"/>
          </p:nvPr>
        </p:nvSpPr>
        <p:spPr>
          <a:xfrm>
            <a:off x="5296874" y="1076324"/>
            <a:ext cx="6272784" cy="153505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200"/>
              <a:buFont typeface="Avenir"/>
              <a:buNone/>
            </a:pPr>
            <a:r>
              <a:rPr lang="en-US"/>
              <a:t>Table of Contents</a:t>
            </a:r>
            <a:endParaRPr/>
          </a:p>
        </p:txBody>
      </p:sp>
      <p:pic>
        <p:nvPicPr>
          <p:cNvPr id="188" name="Google Shape;188;p2"/>
          <p:cNvPicPr preferRelativeResize="0"/>
          <p:nvPr/>
        </p:nvPicPr>
        <p:blipFill rotWithShape="1">
          <a:blip r:embed="rId3">
            <a:alphaModFix/>
          </a:blip>
          <a:srcRect/>
          <a:stretch/>
        </p:blipFill>
        <p:spPr>
          <a:xfrm>
            <a:off x="457200" y="2933789"/>
            <a:ext cx="4217332" cy="917269"/>
          </a:xfrm>
          <a:prstGeom prst="rect">
            <a:avLst/>
          </a:prstGeom>
          <a:noFill/>
          <a:ln>
            <a:noFill/>
          </a:ln>
        </p:spPr>
      </p:pic>
      <p:sp>
        <p:nvSpPr>
          <p:cNvPr id="189" name="Google Shape;189;p2"/>
          <p:cNvSpPr/>
          <p:nvPr/>
        </p:nvSpPr>
        <p:spPr>
          <a:xfrm rot="5400000">
            <a:off x="5534618" y="363389"/>
            <a:ext cx="73152" cy="5486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90" name="Google Shape;190;p2"/>
          <p:cNvSpPr/>
          <p:nvPr/>
        </p:nvSpPr>
        <p:spPr>
          <a:xfrm>
            <a:off x="5315924" y="2935541"/>
            <a:ext cx="6217920"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91" name="Google Shape;191;p2"/>
          <p:cNvSpPr txBox="1">
            <a:spLocks noGrp="1"/>
          </p:cNvSpPr>
          <p:nvPr>
            <p:ph type="body" idx="1"/>
          </p:nvPr>
        </p:nvSpPr>
        <p:spPr>
          <a:xfrm>
            <a:off x="5296874" y="3351276"/>
            <a:ext cx="6272784" cy="282568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Font typeface="Arial"/>
              <a:buChar char="•"/>
            </a:pPr>
            <a:r>
              <a:rPr lang="en-US"/>
              <a:t>History of Fracked Gas</a:t>
            </a:r>
            <a:endParaRPr/>
          </a:p>
          <a:p>
            <a:pPr marL="0" lvl="0" indent="0" algn="l" rtl="0">
              <a:lnSpc>
                <a:spcPct val="110000"/>
              </a:lnSpc>
              <a:spcBef>
                <a:spcPts val="1000"/>
              </a:spcBef>
              <a:spcAft>
                <a:spcPts val="0"/>
              </a:spcAft>
              <a:buClr>
                <a:schemeClr val="dk1"/>
              </a:buClr>
              <a:buSzPts val="1800"/>
              <a:buFont typeface="Arial"/>
              <a:buChar char="•"/>
            </a:pPr>
            <a:r>
              <a:rPr lang="en-US"/>
              <a:t>Methane and Fossil Gas</a:t>
            </a:r>
            <a:endParaRPr/>
          </a:p>
          <a:p>
            <a:pPr marL="0" lvl="0" indent="0" algn="l" rtl="0">
              <a:lnSpc>
                <a:spcPct val="110000"/>
              </a:lnSpc>
              <a:spcBef>
                <a:spcPts val="1000"/>
              </a:spcBef>
              <a:spcAft>
                <a:spcPts val="0"/>
              </a:spcAft>
              <a:buClr>
                <a:schemeClr val="dk1"/>
              </a:buClr>
              <a:buSzPts val="1800"/>
              <a:buFont typeface="Arial"/>
              <a:buChar char="•"/>
            </a:pPr>
            <a:r>
              <a:rPr lang="en-US"/>
              <a:t>Methane Pipeline Leakage</a:t>
            </a:r>
            <a:endParaRPr/>
          </a:p>
          <a:p>
            <a:pPr marL="228600" lvl="0" indent="-228600" algn="l" rtl="0">
              <a:lnSpc>
                <a:spcPct val="110000"/>
              </a:lnSpc>
              <a:spcBef>
                <a:spcPts val="1000"/>
              </a:spcBef>
              <a:spcAft>
                <a:spcPts val="0"/>
              </a:spcAft>
              <a:buClr>
                <a:schemeClr val="dk1"/>
              </a:buClr>
              <a:buSzPts val="1800"/>
              <a:buFont typeface="Arial"/>
              <a:buChar char="•"/>
            </a:pPr>
            <a:r>
              <a:rPr lang="en-US"/>
              <a:t>Energy Alternatives: Transition to Renewables</a:t>
            </a:r>
            <a:endParaRPr/>
          </a:p>
          <a:p>
            <a:pPr marL="228600" lvl="0" indent="-228600" algn="l" rtl="0">
              <a:lnSpc>
                <a:spcPct val="110000"/>
              </a:lnSpc>
              <a:spcBef>
                <a:spcPts val="1000"/>
              </a:spcBef>
              <a:spcAft>
                <a:spcPts val="0"/>
              </a:spcAft>
              <a:buClr>
                <a:schemeClr val="dk1"/>
              </a:buClr>
              <a:buSzPts val="1800"/>
              <a:buFont typeface="Arial"/>
              <a:buChar char="•"/>
            </a:pPr>
            <a:r>
              <a:rPr lang="en-US"/>
              <a:t>What YOU can do</a:t>
            </a:r>
            <a:endParaRPr/>
          </a:p>
        </p:txBody>
      </p:sp>
      <p:sp>
        <p:nvSpPr>
          <p:cNvPr id="192" name="Google Shape;192;p2"/>
          <p:cNvSpPr txBox="1">
            <a:spLocks noGrp="1"/>
          </p:cNvSpPr>
          <p:nvPr>
            <p:ph type="dt" idx="10"/>
          </p:nvPr>
        </p:nvSpPr>
        <p:spPr>
          <a:xfrm>
            <a:off x="621542"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929292"/>
                </a:solidFill>
              </a:rPr>
              <a:t>  </a:t>
            </a:r>
            <a:endParaRPr/>
          </a:p>
        </p:txBody>
      </p:sp>
      <p:sp>
        <p:nvSpPr>
          <p:cNvPr id="193" name="Google Shape;193;p2"/>
          <p:cNvSpPr txBox="1">
            <a:spLocks noGrp="1"/>
          </p:cNvSpPr>
          <p:nvPr>
            <p:ph type="ftr" idx="11"/>
          </p:nvPr>
        </p:nvSpPr>
        <p:spPr>
          <a:xfrm>
            <a:off x="5296874" y="6356350"/>
            <a:ext cx="41148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929292"/>
                </a:solidFill>
                <a:latin typeface="Avenir"/>
                <a:ea typeface="Avenir"/>
                <a:cs typeface="Avenir"/>
                <a:sym typeface="Avenir"/>
              </a:rPr>
              <a:t> </a:t>
            </a:r>
            <a:endParaRPr/>
          </a:p>
        </p:txBody>
      </p:sp>
      <p:sp>
        <p:nvSpPr>
          <p:cNvPr id="194" name="Google Shape;194;p2"/>
          <p:cNvSpPr txBox="1">
            <a:spLocks noGrp="1"/>
          </p:cNvSpPr>
          <p:nvPr>
            <p:ph type="sldNum" idx="12"/>
          </p:nvPr>
        </p:nvSpPr>
        <p:spPr>
          <a:xfrm>
            <a:off x="9970258" y="6356350"/>
            <a:ext cx="1600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r>
              <a:rPr lang="en-US">
                <a:solidFill>
                  <a:srgbClr val="929292"/>
                </a:solidFil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a:t>The Shale Revolution in the US</a:t>
            </a:r>
            <a:endParaRPr/>
          </a:p>
        </p:txBody>
      </p:sp>
      <p:grpSp>
        <p:nvGrpSpPr>
          <p:cNvPr id="201" name="Google Shape;201;p3"/>
          <p:cNvGrpSpPr/>
          <p:nvPr/>
        </p:nvGrpSpPr>
        <p:grpSpPr>
          <a:xfrm>
            <a:off x="841280" y="1825625"/>
            <a:ext cx="10509438" cy="4351337"/>
            <a:chOff x="3080" y="0"/>
            <a:chExt cx="10509438" cy="4351337"/>
          </a:xfrm>
        </p:grpSpPr>
        <p:sp>
          <p:nvSpPr>
            <p:cNvPr id="202" name="Google Shape;202;p3"/>
            <p:cNvSpPr/>
            <p:nvPr/>
          </p:nvSpPr>
          <p:spPr>
            <a:xfrm rot="-5400000">
              <a:off x="1331019" y="1248365"/>
              <a:ext cx="435133" cy="1854606"/>
            </a:xfrm>
            <a:prstGeom prst="round2SameRect">
              <a:avLst>
                <a:gd name="adj1" fmla="val 16667"/>
                <a:gd name="adj2" fmla="val 0"/>
              </a:avLst>
            </a:prstGeom>
            <a:solidFill>
              <a:srgbClr val="FFCC5F"/>
            </a:solidFill>
            <a:ln w="12700" cap="flat" cmpd="sng">
              <a:solidFill>
                <a:srgbClr val="FFCC5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txBox="1"/>
            <p:nvPr/>
          </p:nvSpPr>
          <p:spPr>
            <a:xfrm>
              <a:off x="642524" y="1979343"/>
              <a:ext cx="1833365" cy="392651"/>
            </a:xfrm>
            <a:prstGeom prst="rect">
              <a:avLst/>
            </a:prstGeom>
            <a:noFill/>
            <a:ln>
              <a:noFill/>
            </a:ln>
          </p:spPr>
          <p:txBody>
            <a:bodyPr spcFirstLastPara="1" wrap="square" lIns="99050" tIns="99050" rIns="99050" bIns="99050" anchor="ctr" anchorCtr="1">
              <a:noAutofit/>
            </a:bodyPr>
            <a:lstStyle/>
            <a:p>
              <a:pPr marL="0" marR="0" lvl="0" indent="0" algn="ctr" rtl="0">
                <a:lnSpc>
                  <a:spcPct val="90000"/>
                </a:lnSpc>
                <a:spcBef>
                  <a:spcPts val="0"/>
                </a:spcBef>
                <a:spcAft>
                  <a:spcPts val="0"/>
                </a:spcAft>
                <a:buClr>
                  <a:schemeClr val="lt1"/>
                </a:buClr>
                <a:buSzPts val="1300"/>
                <a:buFont typeface="Avenir"/>
                <a:buNone/>
              </a:pPr>
              <a:r>
                <a:rPr lang="en-US" sz="1300" b="0" i="0" u="none" strike="noStrike" cap="none">
                  <a:solidFill>
                    <a:schemeClr val="lt1"/>
                  </a:solidFill>
                  <a:latin typeface="Avenir"/>
                  <a:ea typeface="Avenir"/>
                  <a:cs typeface="Avenir"/>
                  <a:sym typeface="Avenir"/>
                </a:rPr>
                <a:t>2008</a:t>
              </a:r>
              <a:endParaRPr/>
            </a:p>
          </p:txBody>
        </p:sp>
        <p:sp>
          <p:nvSpPr>
            <p:cNvPr id="204" name="Google Shape;204;p3"/>
            <p:cNvSpPr/>
            <p:nvPr/>
          </p:nvSpPr>
          <p:spPr>
            <a:xfrm>
              <a:off x="3080" y="0"/>
              <a:ext cx="3091011" cy="15229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txBox="1"/>
            <p:nvPr/>
          </p:nvSpPr>
          <p:spPr>
            <a:xfrm>
              <a:off x="3080" y="0"/>
              <a:ext cx="3091011" cy="1522968"/>
            </a:xfrm>
            <a:prstGeom prst="rect">
              <a:avLst/>
            </a:prstGeom>
            <a:noFill/>
            <a:ln>
              <a:noFill/>
            </a:ln>
          </p:spPr>
          <p:txBody>
            <a:bodyPr spcFirstLastPara="1" wrap="square" lIns="0" tIns="0" rIns="0" bIns="99050" anchor="b" anchorCtr="1">
              <a:noAutofit/>
            </a:bodyPr>
            <a:lstStyle/>
            <a:p>
              <a:pPr marL="0" marR="0" lvl="0" indent="0" algn="ctr" rtl="0">
                <a:lnSpc>
                  <a:spcPct val="90000"/>
                </a:lnSpc>
                <a:spcBef>
                  <a:spcPts val="0"/>
                </a:spcBef>
                <a:spcAft>
                  <a:spcPts val="0"/>
                </a:spcAft>
                <a:buClr>
                  <a:schemeClr val="dk1"/>
                </a:buClr>
                <a:buSzPts val="1300"/>
                <a:buFont typeface="Avenir"/>
                <a:buNone/>
              </a:pPr>
              <a:r>
                <a:rPr lang="en-US" sz="1300" b="0" i="0" u="none" strike="noStrike" cap="none">
                  <a:solidFill>
                    <a:schemeClr val="dk1"/>
                  </a:solidFill>
                  <a:latin typeface="Avenir"/>
                  <a:ea typeface="Avenir"/>
                  <a:cs typeface="Avenir"/>
                  <a:sym typeface="Avenir"/>
                </a:rPr>
                <a:t>Spread of horizontal drilling and hydraulic fracking enable increase oil and gas production </a:t>
              </a:r>
              <a:endParaRPr sz="1300" b="0" i="0" u="none" strike="noStrike" cap="none">
                <a:solidFill>
                  <a:schemeClr val="dk1"/>
                </a:solidFill>
                <a:latin typeface="Avenir"/>
                <a:ea typeface="Avenir"/>
                <a:cs typeface="Avenir"/>
                <a:sym typeface="Avenir"/>
              </a:endParaRPr>
            </a:p>
          </p:txBody>
        </p:sp>
        <p:cxnSp>
          <p:nvCxnSpPr>
            <p:cNvPr id="206" name="Google Shape;206;p3"/>
            <p:cNvCxnSpPr/>
            <p:nvPr/>
          </p:nvCxnSpPr>
          <p:spPr>
            <a:xfrm>
              <a:off x="1548586" y="1609995"/>
              <a:ext cx="0" cy="348107"/>
            </a:xfrm>
            <a:prstGeom prst="straightConnector1">
              <a:avLst/>
            </a:prstGeom>
            <a:noFill/>
            <a:ln w="9525" cap="flat" cmpd="sng">
              <a:solidFill>
                <a:schemeClr val="accent1"/>
              </a:solidFill>
              <a:prstDash val="dash"/>
              <a:miter lim="800000"/>
              <a:headEnd type="none" w="sm" len="sm"/>
              <a:tailEnd type="none" w="sm" len="sm"/>
            </a:ln>
          </p:spPr>
        </p:cxnSp>
        <p:sp>
          <p:nvSpPr>
            <p:cNvPr id="207" name="Google Shape;207;p3"/>
            <p:cNvSpPr/>
            <p:nvPr/>
          </p:nvSpPr>
          <p:spPr>
            <a:xfrm>
              <a:off x="1505073" y="1522968"/>
              <a:ext cx="87026" cy="87026"/>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475889" y="1958102"/>
              <a:ext cx="1854606" cy="435133"/>
            </a:xfrm>
            <a:prstGeom prst="rect">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txBox="1"/>
            <p:nvPr/>
          </p:nvSpPr>
          <p:spPr>
            <a:xfrm>
              <a:off x="2475889" y="1958102"/>
              <a:ext cx="1854606" cy="435133"/>
            </a:xfrm>
            <a:prstGeom prst="rect">
              <a:avLst/>
            </a:prstGeom>
            <a:noFill/>
            <a:ln>
              <a:noFill/>
            </a:ln>
          </p:spPr>
          <p:txBody>
            <a:bodyPr spcFirstLastPara="1" wrap="square" lIns="99050" tIns="99050" rIns="99050" bIns="99050" anchor="ctr" anchorCtr="1">
              <a:noAutofit/>
            </a:bodyPr>
            <a:lstStyle/>
            <a:p>
              <a:pPr marL="0" marR="0" lvl="0" indent="0" algn="ctr" rtl="0">
                <a:lnSpc>
                  <a:spcPct val="90000"/>
                </a:lnSpc>
                <a:spcBef>
                  <a:spcPts val="0"/>
                </a:spcBef>
                <a:spcAft>
                  <a:spcPts val="0"/>
                </a:spcAft>
                <a:buClr>
                  <a:schemeClr val="lt1"/>
                </a:buClr>
                <a:buSzPts val="1300"/>
                <a:buFont typeface="Avenir"/>
                <a:buNone/>
              </a:pPr>
              <a:r>
                <a:rPr lang="en-US" sz="1300" b="0" i="0" u="none" strike="noStrike" cap="none">
                  <a:solidFill>
                    <a:schemeClr val="lt1"/>
                  </a:solidFill>
                  <a:latin typeface="Avenir"/>
                  <a:ea typeface="Avenir"/>
                  <a:cs typeface="Avenir"/>
                  <a:sym typeface="Avenir"/>
                </a:rPr>
                <a:t>2009</a:t>
              </a:r>
              <a:endParaRPr/>
            </a:p>
          </p:txBody>
        </p:sp>
        <p:sp>
          <p:nvSpPr>
            <p:cNvPr id="210" name="Google Shape;210;p3"/>
            <p:cNvSpPr/>
            <p:nvPr/>
          </p:nvSpPr>
          <p:spPr>
            <a:xfrm>
              <a:off x="1857687" y="2828369"/>
              <a:ext cx="3091011" cy="15229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txBox="1"/>
            <p:nvPr/>
          </p:nvSpPr>
          <p:spPr>
            <a:xfrm>
              <a:off x="1857687" y="2828369"/>
              <a:ext cx="3091011" cy="1522968"/>
            </a:xfrm>
            <a:prstGeom prst="rect">
              <a:avLst/>
            </a:prstGeom>
            <a:noFill/>
            <a:ln>
              <a:noFill/>
            </a:ln>
          </p:spPr>
          <p:txBody>
            <a:bodyPr spcFirstLastPara="1" wrap="square" lIns="0" tIns="99050" rIns="0" bIns="0" anchor="t" anchorCtr="1">
              <a:noAutofit/>
            </a:bodyPr>
            <a:lstStyle/>
            <a:p>
              <a:pPr marL="0" marR="0" lvl="0" indent="0" algn="ctr" rtl="0">
                <a:lnSpc>
                  <a:spcPct val="90000"/>
                </a:lnSpc>
                <a:spcBef>
                  <a:spcPts val="0"/>
                </a:spcBef>
                <a:spcAft>
                  <a:spcPts val="0"/>
                </a:spcAft>
                <a:buClr>
                  <a:schemeClr val="dk1"/>
                </a:buClr>
                <a:buSzPts val="1300"/>
                <a:buFont typeface="Avenir"/>
                <a:buNone/>
              </a:pPr>
              <a:r>
                <a:rPr lang="en-US" sz="1300" b="0" i="0" u="none" strike="noStrike" cap="none">
                  <a:solidFill>
                    <a:schemeClr val="dk1"/>
                  </a:solidFill>
                  <a:latin typeface="Avenir"/>
                  <a:ea typeface="Avenir"/>
                  <a:cs typeface="Avenir"/>
                  <a:sym typeface="Avenir"/>
                </a:rPr>
                <a:t>US becomes the world’s largest producer of fossil gas</a:t>
              </a:r>
              <a:endParaRPr/>
            </a:p>
          </p:txBody>
        </p:sp>
        <p:cxnSp>
          <p:nvCxnSpPr>
            <p:cNvPr id="212" name="Google Shape;212;p3"/>
            <p:cNvCxnSpPr/>
            <p:nvPr/>
          </p:nvCxnSpPr>
          <p:spPr>
            <a:xfrm>
              <a:off x="3403193" y="2393235"/>
              <a:ext cx="0" cy="348107"/>
            </a:xfrm>
            <a:prstGeom prst="straightConnector1">
              <a:avLst/>
            </a:prstGeom>
            <a:noFill/>
            <a:ln w="9525" cap="flat" cmpd="sng">
              <a:solidFill>
                <a:schemeClr val="accent4"/>
              </a:solidFill>
              <a:prstDash val="dash"/>
              <a:miter lim="800000"/>
              <a:headEnd type="none" w="sm" len="sm"/>
              <a:tailEnd type="none" w="sm" len="sm"/>
            </a:ln>
          </p:spPr>
        </p:cxnSp>
        <p:sp>
          <p:nvSpPr>
            <p:cNvPr id="213" name="Google Shape;213;p3"/>
            <p:cNvSpPr/>
            <p:nvPr/>
          </p:nvSpPr>
          <p:spPr>
            <a:xfrm>
              <a:off x="3359679" y="2741342"/>
              <a:ext cx="87026" cy="87026"/>
            </a:xfrm>
            <a:prstGeom prst="ellipse">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330496" y="1958102"/>
              <a:ext cx="1854606" cy="435133"/>
            </a:xfrm>
            <a:prstGeom prst="rect">
              <a:avLst/>
            </a:prstGeom>
            <a:solidFill>
              <a:srgbClr val="92D050"/>
            </a:solidFill>
            <a:ln w="12700" cap="flat" cmpd="sng">
              <a:solidFill>
                <a:srgbClr val="92D05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txBox="1"/>
            <p:nvPr/>
          </p:nvSpPr>
          <p:spPr>
            <a:xfrm>
              <a:off x="4330496" y="1958102"/>
              <a:ext cx="1854606" cy="435133"/>
            </a:xfrm>
            <a:prstGeom prst="rect">
              <a:avLst/>
            </a:prstGeom>
            <a:noFill/>
            <a:ln>
              <a:noFill/>
            </a:ln>
          </p:spPr>
          <p:txBody>
            <a:bodyPr spcFirstLastPara="1" wrap="square" lIns="99050" tIns="99050" rIns="99050" bIns="99050" anchor="ctr" anchorCtr="1">
              <a:noAutofit/>
            </a:bodyPr>
            <a:lstStyle/>
            <a:p>
              <a:pPr marL="0" marR="0" lvl="0" indent="0" algn="ctr" rtl="0">
                <a:lnSpc>
                  <a:spcPct val="90000"/>
                </a:lnSpc>
                <a:spcBef>
                  <a:spcPts val="0"/>
                </a:spcBef>
                <a:spcAft>
                  <a:spcPts val="0"/>
                </a:spcAft>
                <a:buClr>
                  <a:schemeClr val="lt1"/>
                </a:buClr>
                <a:buSzPts val="1300"/>
                <a:buFont typeface="Avenir"/>
                <a:buNone/>
              </a:pPr>
              <a:r>
                <a:rPr lang="en-US" sz="1300" b="0" i="0" u="none" strike="noStrike" cap="none">
                  <a:solidFill>
                    <a:schemeClr val="lt1"/>
                  </a:solidFill>
                  <a:latin typeface="Avenir"/>
                  <a:ea typeface="Avenir"/>
                  <a:cs typeface="Avenir"/>
                  <a:sym typeface="Avenir"/>
                </a:rPr>
                <a:t>2015</a:t>
              </a:r>
              <a:endParaRPr/>
            </a:p>
          </p:txBody>
        </p:sp>
        <p:sp>
          <p:nvSpPr>
            <p:cNvPr id="216" name="Google Shape;216;p3"/>
            <p:cNvSpPr/>
            <p:nvPr/>
          </p:nvSpPr>
          <p:spPr>
            <a:xfrm>
              <a:off x="3712294" y="0"/>
              <a:ext cx="3091011" cy="15229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txBox="1"/>
            <p:nvPr/>
          </p:nvSpPr>
          <p:spPr>
            <a:xfrm>
              <a:off x="3712294" y="0"/>
              <a:ext cx="3091011" cy="1522968"/>
            </a:xfrm>
            <a:prstGeom prst="rect">
              <a:avLst/>
            </a:prstGeom>
            <a:noFill/>
            <a:ln>
              <a:noFill/>
            </a:ln>
          </p:spPr>
          <p:txBody>
            <a:bodyPr spcFirstLastPara="1" wrap="square" lIns="0" tIns="0" rIns="0" bIns="99050" anchor="b" anchorCtr="1">
              <a:noAutofit/>
            </a:bodyPr>
            <a:lstStyle/>
            <a:p>
              <a:pPr marL="0" marR="0" lvl="0" indent="0" algn="ctr" rtl="0">
                <a:lnSpc>
                  <a:spcPct val="90000"/>
                </a:lnSpc>
                <a:spcBef>
                  <a:spcPts val="0"/>
                </a:spcBef>
                <a:spcAft>
                  <a:spcPts val="0"/>
                </a:spcAft>
                <a:buClr>
                  <a:schemeClr val="dk1"/>
                </a:buClr>
                <a:buSzPts val="1300"/>
                <a:buFont typeface="Avenir"/>
                <a:buNone/>
              </a:pPr>
              <a:r>
                <a:rPr lang="en-US" sz="1300" b="0" i="0" u="none" strike="noStrike" cap="none">
                  <a:solidFill>
                    <a:schemeClr val="dk1"/>
                  </a:solidFill>
                  <a:latin typeface="Avenir"/>
                  <a:ea typeface="Avenir"/>
                  <a:cs typeface="Avenir"/>
                  <a:sym typeface="Avenir"/>
                </a:rPr>
                <a:t>US oil imports hit a two-decade low</a:t>
              </a:r>
              <a:endParaRPr sz="1300" b="0" i="0" u="none" strike="noStrike" cap="none">
                <a:solidFill>
                  <a:schemeClr val="dk1"/>
                </a:solidFill>
                <a:latin typeface="Avenir"/>
                <a:ea typeface="Avenir"/>
                <a:cs typeface="Avenir"/>
                <a:sym typeface="Avenir"/>
              </a:endParaRPr>
            </a:p>
          </p:txBody>
        </p:sp>
        <p:cxnSp>
          <p:nvCxnSpPr>
            <p:cNvPr id="218" name="Google Shape;218;p3"/>
            <p:cNvCxnSpPr/>
            <p:nvPr/>
          </p:nvCxnSpPr>
          <p:spPr>
            <a:xfrm>
              <a:off x="5257799" y="1609995"/>
              <a:ext cx="0" cy="348107"/>
            </a:xfrm>
            <a:prstGeom prst="straightConnector1">
              <a:avLst/>
            </a:prstGeom>
            <a:noFill/>
            <a:ln w="9525" cap="flat" cmpd="sng">
              <a:solidFill>
                <a:schemeClr val="accent5"/>
              </a:solidFill>
              <a:prstDash val="dash"/>
              <a:miter lim="800000"/>
              <a:headEnd type="none" w="sm" len="sm"/>
              <a:tailEnd type="none" w="sm" len="sm"/>
            </a:ln>
          </p:spPr>
        </p:cxnSp>
        <p:sp>
          <p:nvSpPr>
            <p:cNvPr id="219" name="Google Shape;219;p3"/>
            <p:cNvSpPr/>
            <p:nvPr/>
          </p:nvSpPr>
          <p:spPr>
            <a:xfrm>
              <a:off x="5214286" y="1522968"/>
              <a:ext cx="87026" cy="87026"/>
            </a:xfrm>
            <a:prstGeom prst="ellipse">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185103" y="1958102"/>
              <a:ext cx="1854606" cy="435133"/>
            </a:xfrm>
            <a:prstGeom prst="rect">
              <a:avLst/>
            </a:prstGeom>
            <a:solidFill>
              <a:srgbClr val="06702C"/>
            </a:solidFill>
            <a:ln w="12700" cap="flat" cmpd="sng">
              <a:solidFill>
                <a:srgbClr val="06702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txBox="1"/>
            <p:nvPr/>
          </p:nvSpPr>
          <p:spPr>
            <a:xfrm>
              <a:off x="6185103" y="1958102"/>
              <a:ext cx="1854606" cy="435133"/>
            </a:xfrm>
            <a:prstGeom prst="rect">
              <a:avLst/>
            </a:prstGeom>
            <a:noFill/>
            <a:ln>
              <a:noFill/>
            </a:ln>
          </p:spPr>
          <p:txBody>
            <a:bodyPr spcFirstLastPara="1" wrap="square" lIns="99050" tIns="99050" rIns="99050" bIns="99050" anchor="ctr" anchorCtr="1">
              <a:noAutofit/>
            </a:bodyPr>
            <a:lstStyle/>
            <a:p>
              <a:pPr marL="0" marR="0" lvl="0" indent="0" algn="ctr" rtl="0">
                <a:lnSpc>
                  <a:spcPct val="90000"/>
                </a:lnSpc>
                <a:spcBef>
                  <a:spcPts val="0"/>
                </a:spcBef>
                <a:spcAft>
                  <a:spcPts val="0"/>
                </a:spcAft>
                <a:buClr>
                  <a:schemeClr val="lt1"/>
                </a:buClr>
                <a:buSzPts val="1300"/>
                <a:buFont typeface="Avenir"/>
                <a:buNone/>
              </a:pPr>
              <a:r>
                <a:rPr lang="en-US" sz="1300" b="0" i="0" u="none" strike="noStrike" cap="none">
                  <a:solidFill>
                    <a:schemeClr val="lt1"/>
                  </a:solidFill>
                  <a:latin typeface="Avenir"/>
                  <a:ea typeface="Avenir"/>
                  <a:cs typeface="Avenir"/>
                  <a:sym typeface="Avenir"/>
                </a:rPr>
                <a:t>2016</a:t>
              </a:r>
              <a:endParaRPr/>
            </a:p>
          </p:txBody>
        </p:sp>
        <p:sp>
          <p:nvSpPr>
            <p:cNvPr id="222" name="Google Shape;222;p3"/>
            <p:cNvSpPr/>
            <p:nvPr/>
          </p:nvSpPr>
          <p:spPr>
            <a:xfrm>
              <a:off x="5566901" y="2828369"/>
              <a:ext cx="3091011" cy="15229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txBox="1"/>
            <p:nvPr/>
          </p:nvSpPr>
          <p:spPr>
            <a:xfrm>
              <a:off x="5566901" y="2828369"/>
              <a:ext cx="3091011" cy="1522968"/>
            </a:xfrm>
            <a:prstGeom prst="rect">
              <a:avLst/>
            </a:prstGeom>
            <a:noFill/>
            <a:ln>
              <a:noFill/>
            </a:ln>
          </p:spPr>
          <p:txBody>
            <a:bodyPr spcFirstLastPara="1" wrap="square" lIns="0" tIns="99050" rIns="0" bIns="0" anchor="t" anchorCtr="1">
              <a:noAutofit/>
            </a:bodyPr>
            <a:lstStyle/>
            <a:p>
              <a:pPr marL="0" marR="0" lvl="0" indent="0" algn="ctr" rtl="0">
                <a:lnSpc>
                  <a:spcPct val="90000"/>
                </a:lnSpc>
                <a:spcBef>
                  <a:spcPts val="0"/>
                </a:spcBef>
                <a:spcAft>
                  <a:spcPts val="0"/>
                </a:spcAft>
                <a:buClr>
                  <a:schemeClr val="dk1"/>
                </a:buClr>
                <a:buSzPts val="1300"/>
                <a:buFont typeface="Avenir"/>
                <a:buNone/>
              </a:pPr>
              <a:r>
                <a:rPr lang="en-US" sz="1300" b="0" i="0" u="none" strike="noStrike" cap="none">
                  <a:solidFill>
                    <a:schemeClr val="dk1"/>
                  </a:solidFill>
                  <a:latin typeface="Avenir"/>
                  <a:ea typeface="Avenir"/>
                  <a:cs typeface="Avenir"/>
                  <a:sym typeface="Avenir"/>
                </a:rPr>
                <a:t>US crude oil pipeline capacity exceeds 70,000 miles  </a:t>
              </a:r>
              <a:endParaRPr sz="1300" b="0" i="0" u="none" strike="noStrike" cap="none">
                <a:solidFill>
                  <a:schemeClr val="dk1"/>
                </a:solidFill>
                <a:latin typeface="Avenir"/>
                <a:ea typeface="Avenir"/>
                <a:cs typeface="Avenir"/>
                <a:sym typeface="Avenir"/>
              </a:endParaRPr>
            </a:p>
          </p:txBody>
        </p:sp>
        <p:cxnSp>
          <p:nvCxnSpPr>
            <p:cNvPr id="224" name="Google Shape;224;p3"/>
            <p:cNvCxnSpPr/>
            <p:nvPr/>
          </p:nvCxnSpPr>
          <p:spPr>
            <a:xfrm>
              <a:off x="7112406" y="2393235"/>
              <a:ext cx="0" cy="348107"/>
            </a:xfrm>
            <a:prstGeom prst="straightConnector1">
              <a:avLst/>
            </a:prstGeom>
            <a:noFill/>
            <a:ln w="9525" cap="flat" cmpd="sng">
              <a:solidFill>
                <a:schemeClr val="accent6"/>
              </a:solidFill>
              <a:prstDash val="dash"/>
              <a:miter lim="800000"/>
              <a:headEnd type="none" w="sm" len="sm"/>
              <a:tailEnd type="none" w="sm" len="sm"/>
            </a:ln>
          </p:spPr>
        </p:cxnSp>
        <p:sp>
          <p:nvSpPr>
            <p:cNvPr id="225" name="Google Shape;225;p3"/>
            <p:cNvSpPr/>
            <p:nvPr/>
          </p:nvSpPr>
          <p:spPr>
            <a:xfrm>
              <a:off x="7068893" y="2741342"/>
              <a:ext cx="87026" cy="8702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a:off x="8749446" y="1248365"/>
              <a:ext cx="435133" cy="1854606"/>
            </a:xfrm>
            <a:prstGeom prst="round2SameRect">
              <a:avLst>
                <a:gd name="adj1" fmla="val 16667"/>
                <a:gd name="adj2" fmla="val 0"/>
              </a:avLst>
            </a:prstGeom>
            <a:solidFill>
              <a:srgbClr val="044B1D"/>
            </a:solidFill>
            <a:ln w="12700" cap="flat" cmpd="sng">
              <a:solidFill>
                <a:srgbClr val="044B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txBox="1"/>
            <p:nvPr/>
          </p:nvSpPr>
          <p:spPr>
            <a:xfrm>
              <a:off x="8039710" y="1979343"/>
              <a:ext cx="1833365" cy="392651"/>
            </a:xfrm>
            <a:prstGeom prst="rect">
              <a:avLst/>
            </a:prstGeom>
            <a:noFill/>
            <a:ln>
              <a:noFill/>
            </a:ln>
          </p:spPr>
          <p:txBody>
            <a:bodyPr spcFirstLastPara="1" wrap="square" lIns="99050" tIns="99050" rIns="99050" bIns="99050" anchor="ctr" anchorCtr="1">
              <a:noAutofit/>
            </a:bodyPr>
            <a:lstStyle/>
            <a:p>
              <a:pPr marL="0" marR="0" lvl="0" indent="0" algn="ctr" rtl="0">
                <a:lnSpc>
                  <a:spcPct val="90000"/>
                </a:lnSpc>
                <a:spcBef>
                  <a:spcPts val="0"/>
                </a:spcBef>
                <a:spcAft>
                  <a:spcPts val="0"/>
                </a:spcAft>
                <a:buClr>
                  <a:schemeClr val="lt1"/>
                </a:buClr>
                <a:buSzPts val="1300"/>
                <a:buFont typeface="Avenir"/>
                <a:buNone/>
              </a:pPr>
              <a:r>
                <a:rPr lang="en-US" sz="1300" b="0" i="0" u="none" strike="noStrike" cap="none">
                  <a:solidFill>
                    <a:schemeClr val="lt1"/>
                  </a:solidFill>
                  <a:latin typeface="Avenir"/>
                  <a:ea typeface="Avenir"/>
                  <a:cs typeface="Avenir"/>
                  <a:sym typeface="Avenir"/>
                </a:rPr>
                <a:t>2018</a:t>
              </a:r>
              <a:endParaRPr/>
            </a:p>
          </p:txBody>
        </p:sp>
        <p:sp>
          <p:nvSpPr>
            <p:cNvPr id="228" name="Google Shape;228;p3"/>
            <p:cNvSpPr/>
            <p:nvPr/>
          </p:nvSpPr>
          <p:spPr>
            <a:xfrm>
              <a:off x="7421507" y="0"/>
              <a:ext cx="3091011" cy="15229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txBox="1"/>
            <p:nvPr/>
          </p:nvSpPr>
          <p:spPr>
            <a:xfrm>
              <a:off x="7421507" y="0"/>
              <a:ext cx="3091011" cy="1522968"/>
            </a:xfrm>
            <a:prstGeom prst="rect">
              <a:avLst/>
            </a:prstGeom>
            <a:noFill/>
            <a:ln>
              <a:noFill/>
            </a:ln>
          </p:spPr>
          <p:txBody>
            <a:bodyPr spcFirstLastPara="1" wrap="square" lIns="0" tIns="0" rIns="0" bIns="99050" anchor="b" anchorCtr="1">
              <a:noAutofit/>
            </a:bodyPr>
            <a:lstStyle/>
            <a:p>
              <a:pPr marL="0" marR="0" lvl="0" indent="0" algn="ctr" rtl="0">
                <a:lnSpc>
                  <a:spcPct val="90000"/>
                </a:lnSpc>
                <a:spcBef>
                  <a:spcPts val="0"/>
                </a:spcBef>
                <a:spcAft>
                  <a:spcPts val="0"/>
                </a:spcAft>
                <a:buClr>
                  <a:schemeClr val="dk1"/>
                </a:buClr>
                <a:buSzPts val="1300"/>
                <a:buFont typeface="Avenir"/>
                <a:buNone/>
              </a:pPr>
              <a:r>
                <a:rPr lang="en-US" sz="1300" b="0" i="0" u="none" strike="noStrike" cap="none">
                  <a:solidFill>
                    <a:schemeClr val="dk1"/>
                  </a:solidFill>
                  <a:latin typeface="Avenir"/>
                  <a:ea typeface="Avenir"/>
                  <a:cs typeface="Avenir"/>
                  <a:sym typeface="Avenir"/>
                </a:rPr>
                <a:t>US becomes world’s largest crude oil producer</a:t>
              </a:r>
              <a:endParaRPr sz="1300" b="0" i="0" u="none" strike="noStrike" cap="none">
                <a:solidFill>
                  <a:schemeClr val="dk1"/>
                </a:solidFill>
                <a:latin typeface="Avenir"/>
                <a:ea typeface="Avenir"/>
                <a:cs typeface="Avenir"/>
                <a:sym typeface="Avenir"/>
              </a:endParaRPr>
            </a:p>
          </p:txBody>
        </p:sp>
        <p:cxnSp>
          <p:nvCxnSpPr>
            <p:cNvPr id="230" name="Google Shape;230;p3"/>
            <p:cNvCxnSpPr/>
            <p:nvPr/>
          </p:nvCxnSpPr>
          <p:spPr>
            <a:xfrm>
              <a:off x="8967013" y="1609995"/>
              <a:ext cx="0" cy="348107"/>
            </a:xfrm>
            <a:prstGeom prst="straightConnector1">
              <a:avLst/>
            </a:prstGeom>
            <a:noFill/>
            <a:ln w="9525" cap="flat" cmpd="sng">
              <a:solidFill>
                <a:srgbClr val="613B69"/>
              </a:solidFill>
              <a:prstDash val="dash"/>
              <a:miter lim="800000"/>
              <a:headEnd type="none" w="sm" len="sm"/>
              <a:tailEnd type="none" w="sm" len="sm"/>
            </a:ln>
          </p:spPr>
        </p:cxnSp>
        <p:sp>
          <p:nvSpPr>
            <p:cNvPr id="231" name="Google Shape;231;p3"/>
            <p:cNvSpPr/>
            <p:nvPr/>
          </p:nvSpPr>
          <p:spPr>
            <a:xfrm>
              <a:off x="8923500" y="1522968"/>
              <a:ext cx="87026" cy="87026"/>
            </a:xfrm>
            <a:prstGeom prst="ellipse">
              <a:avLst/>
            </a:prstGeom>
            <a:solidFill>
              <a:srgbClr val="613B6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3"/>
          <p:cNvSpPr txBox="1"/>
          <p:nvPr/>
        </p:nvSpPr>
        <p:spPr>
          <a:xfrm>
            <a:off x="838200" y="5853797"/>
            <a:ext cx="11049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venir"/>
                <a:ea typeface="Avenir"/>
                <a:cs typeface="Avenir"/>
                <a:sym typeface="Avenir"/>
              </a:rPr>
              <a:t>Wemer, D. A. (2019, January 18). </a:t>
            </a:r>
            <a:r>
              <a:rPr lang="en-US" sz="1800" b="0" i="1" u="none" strike="noStrike" cap="none">
                <a:solidFill>
                  <a:schemeClr val="dk1"/>
                </a:solidFill>
                <a:latin typeface="Avenir"/>
                <a:ea typeface="Avenir"/>
                <a:cs typeface="Avenir"/>
                <a:sym typeface="Avenir"/>
              </a:rPr>
              <a:t>Energizing conversations on oil at the Atlantic Council’s </a:t>
            </a:r>
            <a:r>
              <a:rPr lang="en-US" sz="1800" b="0" i="0" u="none" strike="noStrike" cap="none">
                <a:solidFill>
                  <a:schemeClr val="dk1"/>
                </a:solidFill>
                <a:latin typeface="Avenir"/>
                <a:ea typeface="Avenir"/>
                <a:cs typeface="Avenir"/>
                <a:sym typeface="Avenir"/>
              </a:rPr>
              <a:t> </a:t>
            </a:r>
            <a:r>
              <a:rPr lang="en-US" sz="1800" b="0" i="1" u="none" strike="noStrike" cap="none">
                <a:solidFill>
                  <a:schemeClr val="dk1"/>
                </a:solidFill>
                <a:latin typeface="Avenir"/>
                <a:ea typeface="Avenir"/>
                <a:cs typeface="Avenir"/>
                <a:sym typeface="Avenir"/>
              </a:rPr>
              <a:t>Global Energy Forum in Abu Dhabi</a:t>
            </a:r>
            <a:r>
              <a:rPr lang="en-US" sz="1800" b="0" i="0" u="none" strike="noStrike" cap="none">
                <a:solidFill>
                  <a:schemeClr val="dk1"/>
                </a:solidFill>
                <a:latin typeface="Avenir"/>
                <a:ea typeface="Avenir"/>
                <a:cs typeface="Avenir"/>
                <a:sym typeface="Avenir"/>
              </a:rPr>
              <a:t>. Atlantic Council.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8" name="Google Shape;238;p4"/>
          <p:cNvSpPr txBox="1">
            <a:spLocks noGrp="1"/>
          </p:cNvSpPr>
          <p:nvPr>
            <p:ph type="title"/>
          </p:nvPr>
        </p:nvSpPr>
        <p:spPr>
          <a:xfrm>
            <a:off x="841248" y="251312"/>
            <a:ext cx="10506456" cy="10102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100"/>
              <a:buFont typeface="Avenir"/>
              <a:buNone/>
            </a:pPr>
            <a:r>
              <a:rPr lang="en-US" sz="3100"/>
              <a:t>The “Bridge Fuel” Myth</a:t>
            </a:r>
            <a:endParaRPr/>
          </a:p>
        </p:txBody>
      </p:sp>
      <p:sp>
        <p:nvSpPr>
          <p:cNvPr id="239" name="Google Shape;239;p4"/>
          <p:cNvSpPr/>
          <p:nvPr/>
        </p:nvSpPr>
        <p:spPr>
          <a:xfrm>
            <a:off x="0" y="417618"/>
            <a:ext cx="128016" cy="6314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40" name="Google Shape;240;p4"/>
          <p:cNvSpPr/>
          <p:nvPr/>
        </p:nvSpPr>
        <p:spPr>
          <a:xfrm>
            <a:off x="841248" y="1380864"/>
            <a:ext cx="10506456"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grpSp>
        <p:nvGrpSpPr>
          <p:cNvPr id="241" name="Google Shape;241;p4"/>
          <p:cNvGrpSpPr/>
          <p:nvPr/>
        </p:nvGrpSpPr>
        <p:grpSpPr>
          <a:xfrm>
            <a:off x="838200" y="1650781"/>
            <a:ext cx="10506456" cy="4583826"/>
            <a:chOff x="0" y="559"/>
            <a:chExt cx="10506456" cy="4583826"/>
          </a:xfrm>
        </p:grpSpPr>
        <p:sp>
          <p:nvSpPr>
            <p:cNvPr id="242" name="Google Shape;242;p4"/>
            <p:cNvSpPr/>
            <p:nvPr/>
          </p:nvSpPr>
          <p:spPr>
            <a:xfrm>
              <a:off x="0" y="559"/>
              <a:ext cx="10506456" cy="1309664"/>
            </a:xfrm>
            <a:prstGeom prst="roundRect">
              <a:avLst>
                <a:gd name="adj" fmla="val 1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396173" y="295234"/>
              <a:ext cx="720315" cy="720315"/>
            </a:xfrm>
            <a:prstGeom prst="rect">
              <a:avLst/>
            </a:prstGeom>
            <a:blipFill rotWithShape="1">
              <a:blip r:embed="rId3">
                <a:alphaModFix/>
              </a:blip>
              <a:stretch>
                <a:fillRect/>
              </a:stretch>
            </a:blipFill>
            <a:ln w="12700" cap="flat" cmpd="sng">
              <a:solidFill>
                <a:srgbClr val="0587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1512662" y="559"/>
              <a:ext cx="8993793" cy="13096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txBox="1"/>
            <p:nvPr/>
          </p:nvSpPr>
          <p:spPr>
            <a:xfrm>
              <a:off x="1512662" y="559"/>
              <a:ext cx="8993793" cy="1309664"/>
            </a:xfrm>
            <a:prstGeom prst="rect">
              <a:avLst/>
            </a:prstGeom>
            <a:noFill/>
            <a:ln>
              <a:noFill/>
            </a:ln>
          </p:spPr>
          <p:txBody>
            <a:bodyPr spcFirstLastPara="1" wrap="square" lIns="138600" tIns="138600" rIns="138600" bIns="138600"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a:solidFill>
                    <a:schemeClr val="dk1"/>
                  </a:solidFill>
                  <a:latin typeface="Avenir"/>
                  <a:ea typeface="Avenir"/>
                  <a:cs typeface="Avenir"/>
                  <a:sym typeface="Avenir"/>
                </a:rPr>
                <a:t>Oil and gas corporations have falsely branded gas as a cleaner fossil fuel for over three decades </a:t>
              </a:r>
              <a:endParaRPr/>
            </a:p>
          </p:txBody>
        </p:sp>
        <p:sp>
          <p:nvSpPr>
            <p:cNvPr id="246" name="Google Shape;246;p4"/>
            <p:cNvSpPr/>
            <p:nvPr/>
          </p:nvSpPr>
          <p:spPr>
            <a:xfrm>
              <a:off x="0" y="1637640"/>
              <a:ext cx="10506456" cy="1309664"/>
            </a:xfrm>
            <a:prstGeom prst="roundRect">
              <a:avLst>
                <a:gd name="adj" fmla="val 1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396173" y="1932315"/>
              <a:ext cx="720315" cy="720315"/>
            </a:xfrm>
            <a:prstGeom prst="rect">
              <a:avLst/>
            </a:prstGeom>
            <a:blipFill rotWithShape="1">
              <a:blip r:embed="rId4">
                <a:alphaModFix/>
              </a:blip>
              <a:stretch>
                <a:fillRect/>
              </a:stretch>
            </a:blipFill>
            <a:ln w="12700" cap="flat" cmpd="sng">
              <a:solidFill>
                <a:srgbClr val="0587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512662" y="1637640"/>
              <a:ext cx="8993793" cy="13096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txBox="1"/>
            <p:nvPr/>
          </p:nvSpPr>
          <p:spPr>
            <a:xfrm>
              <a:off x="1512662" y="1637640"/>
              <a:ext cx="8993793" cy="1309664"/>
            </a:xfrm>
            <a:prstGeom prst="rect">
              <a:avLst/>
            </a:prstGeom>
            <a:noFill/>
            <a:ln>
              <a:noFill/>
            </a:ln>
          </p:spPr>
          <p:txBody>
            <a:bodyPr spcFirstLastPara="1" wrap="square" lIns="138600" tIns="138600" rIns="138600" bIns="138600"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a:solidFill>
                    <a:schemeClr val="dk1"/>
                  </a:solidFill>
                  <a:latin typeface="Avenir"/>
                  <a:ea typeface="Avenir"/>
                  <a:cs typeface="Avenir"/>
                  <a:sym typeface="Avenir"/>
                </a:rPr>
                <a:t>Slowing the transition to renewable energy alternatives </a:t>
              </a:r>
              <a:endParaRPr/>
            </a:p>
          </p:txBody>
        </p:sp>
        <p:sp>
          <p:nvSpPr>
            <p:cNvPr id="250" name="Google Shape;250;p4"/>
            <p:cNvSpPr/>
            <p:nvPr/>
          </p:nvSpPr>
          <p:spPr>
            <a:xfrm>
              <a:off x="0" y="3274721"/>
              <a:ext cx="10506456" cy="1309664"/>
            </a:xfrm>
            <a:prstGeom prst="roundRect">
              <a:avLst>
                <a:gd name="adj" fmla="val 1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396173" y="3569396"/>
              <a:ext cx="720315" cy="720315"/>
            </a:xfrm>
            <a:prstGeom prst="rect">
              <a:avLst/>
            </a:prstGeom>
            <a:blipFill rotWithShape="1">
              <a:blip r:embed="rId5">
                <a:alphaModFix/>
              </a:blip>
              <a:stretch>
                <a:fillRect/>
              </a:stretch>
            </a:blipFill>
            <a:ln w="12700" cap="flat" cmpd="sng">
              <a:solidFill>
                <a:srgbClr val="0587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512662" y="3274721"/>
              <a:ext cx="8993793" cy="13096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txBox="1"/>
            <p:nvPr/>
          </p:nvSpPr>
          <p:spPr>
            <a:xfrm>
              <a:off x="1512662" y="3274721"/>
              <a:ext cx="8993793" cy="1309664"/>
            </a:xfrm>
            <a:prstGeom prst="rect">
              <a:avLst/>
            </a:prstGeom>
            <a:noFill/>
            <a:ln>
              <a:noFill/>
            </a:ln>
          </p:spPr>
          <p:txBody>
            <a:bodyPr spcFirstLastPara="1" wrap="square" lIns="138600" tIns="138600" rIns="138600" bIns="138600"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a:solidFill>
                    <a:schemeClr val="dk1"/>
                  </a:solidFill>
                  <a:latin typeface="Avenir"/>
                  <a:ea typeface="Avenir"/>
                  <a:cs typeface="Avenir"/>
                  <a:sym typeface="Avenir"/>
                </a:rPr>
                <a:t>Gas in NOT clean or cheap and is not a bridge to a safe climate</a:t>
              </a:r>
              <a:endParaRPr/>
            </a:p>
          </p:txBody>
        </p:sp>
      </p:grpSp>
      <p:sp>
        <p:nvSpPr>
          <p:cNvPr id="254" name="Google Shape;254;p4"/>
          <p:cNvSpPr txBox="1"/>
          <p:nvPr/>
        </p:nvSpPr>
        <p:spPr>
          <a:xfrm>
            <a:off x="753049" y="6319391"/>
            <a:ext cx="208534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venir"/>
                <a:ea typeface="Avenir"/>
                <a:cs typeface="Avenir"/>
                <a:sym typeface="Avenir"/>
              </a:rPr>
              <a:t>Oil Change International. (2019, May). </a:t>
            </a:r>
            <a:r>
              <a:rPr lang="en-US" sz="1400" i="1">
                <a:solidFill>
                  <a:schemeClr val="dk1"/>
                </a:solidFill>
                <a:latin typeface="Avenir"/>
                <a:ea typeface="Avenir"/>
                <a:cs typeface="Avenir"/>
                <a:sym typeface="Avenir"/>
              </a:rPr>
              <a:t>Burning the Gas “Bridge Fuel” Myth: Why Gas is not </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en-US" sz="1400" i="1">
                <a:solidFill>
                  <a:schemeClr val="dk1"/>
                </a:solidFill>
                <a:latin typeface="Avenir"/>
                <a:ea typeface="Avenir"/>
                <a:cs typeface="Avenir"/>
                <a:sym typeface="Avenir"/>
              </a:rPr>
              <a:t>Clean, Cheap, or Necessary</a:t>
            </a:r>
            <a:endParaRPr sz="1400">
              <a:solidFill>
                <a:schemeClr val="dk1"/>
              </a:solidFill>
              <a:latin typeface="Avenir"/>
              <a:ea typeface="Avenir"/>
              <a:cs typeface="Avenir"/>
              <a:sym typeface="Avenir"/>
            </a:endParaRPr>
          </a:p>
          <a:p>
            <a:pPr marL="0" marR="0" lvl="0" indent="0" algn="l" rtl="0">
              <a:spcBef>
                <a:spcPts val="0"/>
              </a:spcBef>
              <a:spcAft>
                <a:spcPts val="0"/>
              </a:spcAft>
              <a:buNone/>
            </a:pPr>
            <a:br>
              <a:rPr lang="en-US"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0" name="Google Shape;260;p5"/>
          <p:cNvSpPr/>
          <p:nvPr/>
        </p:nvSpPr>
        <p:spPr>
          <a:xfrm>
            <a:off x="558209" y="0"/>
            <a:ext cx="11167447" cy="2018806"/>
          </a:xfrm>
          <a:prstGeom prst="rect">
            <a:avLst/>
          </a:prstGeom>
          <a:solidFill>
            <a:schemeClr val="lt1"/>
          </a:solidFill>
          <a:ln w="9525"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61" name="Google Shape;261;p5"/>
          <p:cNvSpPr/>
          <p:nvPr/>
        </p:nvSpPr>
        <p:spPr>
          <a:xfrm>
            <a:off x="566928" y="0"/>
            <a:ext cx="11155680" cy="2011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62" name="Google Shape;262;p5"/>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a:t>Methane, Fossil Gas, and Climate</a:t>
            </a:r>
            <a:endParaRPr/>
          </a:p>
        </p:txBody>
      </p:sp>
      <p:sp>
        <p:nvSpPr>
          <p:cNvPr id="263" name="Google Shape;263;p5"/>
          <p:cNvSpPr/>
          <p:nvPr/>
        </p:nvSpPr>
        <p:spPr>
          <a:xfrm>
            <a:off x="498834" y="7589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64" name="Google Shape;264;p5"/>
          <p:cNvSpPr txBox="1">
            <a:spLocks noGrp="1"/>
          </p:cNvSpPr>
          <p:nvPr>
            <p:ph type="body" idx="1"/>
          </p:nvPr>
        </p:nvSpPr>
        <p:spPr>
          <a:xfrm>
            <a:off x="1115568" y="2481943"/>
            <a:ext cx="10168128" cy="369502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000"/>
              <a:buChar char="•"/>
            </a:pPr>
            <a:r>
              <a:rPr lang="en-US" sz="2000"/>
              <a:t>Methane is the primary constituent of fossil gas </a:t>
            </a:r>
            <a:endParaRPr/>
          </a:p>
          <a:p>
            <a:pPr marL="228600" lvl="0" indent="-228600" algn="l" rtl="0">
              <a:lnSpc>
                <a:spcPct val="100000"/>
              </a:lnSpc>
              <a:spcBef>
                <a:spcPts val="1000"/>
              </a:spcBef>
              <a:spcAft>
                <a:spcPts val="0"/>
              </a:spcAft>
              <a:buClr>
                <a:schemeClr val="dk1"/>
              </a:buClr>
              <a:buSzPts val="2000"/>
              <a:buChar char="•"/>
            </a:pPr>
            <a:r>
              <a:rPr lang="en-US" sz="2000"/>
              <a:t>Gas delivered through pipelines is 90% methane</a:t>
            </a:r>
            <a:endParaRPr/>
          </a:p>
          <a:p>
            <a:pPr marL="228600" lvl="0" indent="-228600" algn="l" rtl="0">
              <a:lnSpc>
                <a:spcPct val="100000"/>
              </a:lnSpc>
              <a:spcBef>
                <a:spcPts val="1000"/>
              </a:spcBef>
              <a:spcAft>
                <a:spcPts val="0"/>
              </a:spcAft>
              <a:buClr>
                <a:schemeClr val="dk1"/>
              </a:buClr>
              <a:buSzPts val="2000"/>
              <a:buChar char="•"/>
            </a:pPr>
            <a:r>
              <a:rPr lang="en-US" sz="2000"/>
              <a:t>Methane-based gas emits carbon dioxide (CO2)</a:t>
            </a:r>
            <a:endParaRPr/>
          </a:p>
          <a:p>
            <a:pPr marL="228600" lvl="0" indent="-228600" algn="l" rtl="0">
              <a:lnSpc>
                <a:spcPct val="100000"/>
              </a:lnSpc>
              <a:spcBef>
                <a:spcPts val="1000"/>
              </a:spcBef>
              <a:spcAft>
                <a:spcPts val="0"/>
              </a:spcAft>
              <a:buClr>
                <a:schemeClr val="dk1"/>
              </a:buClr>
              <a:buSzPts val="2000"/>
              <a:buChar char="•"/>
            </a:pPr>
            <a:r>
              <a:rPr lang="en-US" sz="2000"/>
              <a:t>According to the Intergovernmental Panel on Climate Change (ICCP) methane has an 87 times greater warming effect than CO2 over a 20-year period </a:t>
            </a:r>
            <a:endParaRPr/>
          </a:p>
          <a:p>
            <a:pPr marL="228600" lvl="0" indent="-228600" algn="l" rtl="0">
              <a:lnSpc>
                <a:spcPct val="100000"/>
              </a:lnSpc>
              <a:spcBef>
                <a:spcPts val="1000"/>
              </a:spcBef>
              <a:spcAft>
                <a:spcPts val="0"/>
              </a:spcAft>
              <a:buClr>
                <a:schemeClr val="dk1"/>
              </a:buClr>
              <a:buSzPts val="2000"/>
              <a:buChar char="•"/>
            </a:pPr>
            <a:r>
              <a:rPr lang="en-US" sz="2000"/>
              <a:t>Oil and gas infrastructure is the primary source of rising methane in the atmosphere over the past decade</a:t>
            </a:r>
            <a:endParaRPr/>
          </a:p>
          <a:p>
            <a:pPr marL="228600" lvl="0" indent="-228600" algn="l" rtl="0">
              <a:lnSpc>
                <a:spcPct val="100000"/>
              </a:lnSpc>
              <a:spcBef>
                <a:spcPts val="1000"/>
              </a:spcBef>
              <a:spcAft>
                <a:spcPts val="0"/>
              </a:spcAft>
              <a:buClr>
                <a:schemeClr val="dk1"/>
              </a:buClr>
              <a:buSzPts val="2000"/>
              <a:buChar char="•"/>
            </a:pPr>
            <a:r>
              <a:rPr lang="en-US" sz="2000"/>
              <a:t>If climate goals in line with the Paris Agreement are to be met, gas production needs to be phased out </a:t>
            </a:r>
            <a:endParaRPr/>
          </a:p>
        </p:txBody>
      </p:sp>
      <p:sp>
        <p:nvSpPr>
          <p:cNvPr id="265" name="Google Shape;265;p5"/>
          <p:cNvSpPr/>
          <p:nvPr/>
        </p:nvSpPr>
        <p:spPr>
          <a:xfrm>
            <a:off x="1115568" y="6176963"/>
            <a:ext cx="1300600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0000"/>
                </a:solidFill>
                <a:latin typeface="Avenir"/>
                <a:ea typeface="Avenir"/>
                <a:cs typeface="Avenir"/>
                <a:sym typeface="Avenir"/>
              </a:rPr>
              <a:t>Oil Change International. (2019, May). Burning the Gas “Bridge Fuel” Myth: Why Gas is not </a:t>
            </a:r>
            <a:r>
              <a:rPr lang="en-US" sz="1400">
                <a:solidFill>
                  <a:schemeClr val="dk1"/>
                </a:solidFill>
                <a:latin typeface="Avenir"/>
                <a:ea typeface="Avenir"/>
                <a:cs typeface="Avenir"/>
                <a:sym typeface="Avenir"/>
              </a:rPr>
              <a:t> </a:t>
            </a:r>
            <a:r>
              <a:rPr lang="en-US" sz="1400">
                <a:solidFill>
                  <a:srgbClr val="000000"/>
                </a:solidFill>
                <a:latin typeface="Avenir"/>
                <a:ea typeface="Avenir"/>
                <a:cs typeface="Avenir"/>
                <a:sym typeface="Avenir"/>
              </a:rPr>
              <a:t>Clean, Cheap, or Necessary</a:t>
            </a:r>
            <a:endParaRPr sz="1400">
              <a:solidFill>
                <a:schemeClr val="dk1"/>
              </a:solidFill>
              <a:latin typeface="Avenir"/>
              <a:ea typeface="Avenir"/>
              <a:cs typeface="Avenir"/>
              <a:sym typeface="Avenir"/>
            </a:endParaRPr>
          </a:p>
          <a:p>
            <a:pPr marL="0" marR="0" lvl="0" indent="0" algn="l" rtl="0">
              <a:spcBef>
                <a:spcPts val="1200"/>
              </a:spcBef>
              <a:spcAft>
                <a:spcPts val="0"/>
              </a:spcAft>
              <a:buNone/>
            </a:pPr>
            <a:br>
              <a:rPr lang="en-US"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1" name="Google Shape;271;p6"/>
          <p:cNvSpPr txBox="1">
            <a:spLocks noGrp="1"/>
          </p:cNvSpPr>
          <p:nvPr>
            <p:ph type="title"/>
          </p:nvPr>
        </p:nvSpPr>
        <p:spPr>
          <a:xfrm>
            <a:off x="7255564" y="834888"/>
            <a:ext cx="4314645" cy="12689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Avenir"/>
              <a:buNone/>
            </a:pPr>
            <a:r>
              <a:rPr lang="en-US" sz="3200"/>
              <a:t>Environmental &amp; Health Hazards</a:t>
            </a:r>
            <a:endParaRPr/>
          </a:p>
        </p:txBody>
      </p:sp>
      <p:pic>
        <p:nvPicPr>
          <p:cNvPr id="272" name="Google Shape;272;p6"/>
          <p:cNvPicPr preferRelativeResize="0"/>
          <p:nvPr/>
        </p:nvPicPr>
        <p:blipFill rotWithShape="1">
          <a:blip r:embed="rId3">
            <a:alphaModFix/>
          </a:blip>
          <a:srcRect l="1030" r="1019"/>
          <a:stretch/>
        </p:blipFill>
        <p:spPr>
          <a:xfrm>
            <a:off x="20" y="10"/>
            <a:ext cx="6717436" cy="6857990"/>
          </a:xfrm>
          <a:custGeom>
            <a:avLst/>
            <a:gdLst/>
            <a:ahLst/>
            <a:cxnLst/>
            <a:rect l="l" t="t" r="r" b="b"/>
            <a:pathLst>
              <a:path w="6717456" h="6858000" extrusionOk="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ln>
            <a:noFill/>
          </a:ln>
          <a:effectLst>
            <a:outerShdw blurRad="50800" dist="38100" algn="l" rotWithShape="0">
              <a:srgbClr val="D8D8D8">
                <a:alpha val="29803"/>
              </a:srgbClr>
            </a:outerShdw>
          </a:effectLst>
        </p:spPr>
      </p:pic>
      <p:sp>
        <p:nvSpPr>
          <p:cNvPr id="273" name="Google Shape;273;p6"/>
          <p:cNvSpPr/>
          <p:nvPr/>
        </p:nvSpPr>
        <p:spPr>
          <a:xfrm rot="5400000">
            <a:off x="7589864" y="387939"/>
            <a:ext cx="73152" cy="5486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74" name="Google Shape;274;p6"/>
          <p:cNvSpPr/>
          <p:nvPr/>
        </p:nvSpPr>
        <p:spPr>
          <a:xfrm>
            <a:off x="7331572" y="2240371"/>
            <a:ext cx="4206240" cy="18288"/>
          </a:xfrm>
          <a:prstGeom prst="rect">
            <a:avLst/>
          </a:pr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75" name="Google Shape;275;p6"/>
          <p:cNvSpPr txBox="1">
            <a:spLocks noGrp="1"/>
          </p:cNvSpPr>
          <p:nvPr>
            <p:ph type="body" idx="1"/>
          </p:nvPr>
        </p:nvSpPr>
        <p:spPr>
          <a:xfrm>
            <a:off x="7255563" y="2557587"/>
            <a:ext cx="4314645" cy="371731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Clr>
                <a:schemeClr val="dk1"/>
              </a:buClr>
              <a:buSzPts val="1700"/>
              <a:buChar char="•"/>
            </a:pPr>
            <a:r>
              <a:rPr lang="en-US" sz="1700"/>
              <a:t>Oil and gas production brings pollution, habitat destruction, and health and safety risks for host communities</a:t>
            </a:r>
            <a:endParaRPr/>
          </a:p>
          <a:p>
            <a:pPr marL="228600" lvl="0" indent="-228600" algn="l" rtl="0">
              <a:lnSpc>
                <a:spcPct val="110000"/>
              </a:lnSpc>
              <a:spcBef>
                <a:spcPts val="1000"/>
              </a:spcBef>
              <a:spcAft>
                <a:spcPts val="0"/>
              </a:spcAft>
              <a:buClr>
                <a:schemeClr val="dk1"/>
              </a:buClr>
              <a:buSzPts val="1700"/>
              <a:buChar char="•"/>
            </a:pPr>
            <a:r>
              <a:rPr lang="en-US" sz="1700"/>
              <a:t>Methane emissions result from combustion, gas storage and equipment, pipeline leaks, and purposeful venting </a:t>
            </a:r>
            <a:endParaRPr/>
          </a:p>
        </p:txBody>
      </p:sp>
      <p:sp>
        <p:nvSpPr>
          <p:cNvPr id="276" name="Google Shape;276;p6"/>
          <p:cNvSpPr txBox="1">
            <a:spLocks noGrp="1"/>
          </p:cNvSpPr>
          <p:nvPr>
            <p:ph type="sldNum" idx="12"/>
          </p:nvPr>
        </p:nvSpPr>
        <p:spPr>
          <a:xfrm>
            <a:off x="10512543" y="6356350"/>
            <a:ext cx="103911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6</a:t>
            </a:fld>
            <a:endParaRPr/>
          </a:p>
        </p:txBody>
      </p:sp>
      <p:sp>
        <p:nvSpPr>
          <p:cNvPr id="277" name="Google Shape;277;p6"/>
          <p:cNvSpPr txBox="1"/>
          <p:nvPr/>
        </p:nvSpPr>
        <p:spPr>
          <a:xfrm>
            <a:off x="6796009" y="5938747"/>
            <a:ext cx="531743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venir"/>
                <a:ea typeface="Avenir"/>
                <a:cs typeface="Avenir"/>
                <a:sym typeface="Avenir"/>
              </a:rPr>
              <a:t>An enhanced procedure for urban mobile methane leak detection. (2020). </a:t>
            </a:r>
            <a:r>
              <a:rPr lang="en-US" sz="1400" i="1">
                <a:solidFill>
                  <a:schemeClr val="dk1"/>
                </a:solidFill>
                <a:latin typeface="Avenir"/>
                <a:ea typeface="Avenir"/>
                <a:cs typeface="Avenir"/>
                <a:sym typeface="Avenir"/>
              </a:rPr>
              <a:t>Heliyon</a:t>
            </a:r>
            <a:r>
              <a:rPr lang="en-US" sz="1400">
                <a:solidFill>
                  <a:schemeClr val="dk1"/>
                </a:solidFill>
                <a:latin typeface="Avenir"/>
                <a:ea typeface="Avenir"/>
                <a:cs typeface="Avenir"/>
                <a:sym typeface="Avenir"/>
              </a:rPr>
              <a:t>, 1–12. </a:t>
            </a:r>
            <a:endParaRPr/>
          </a:p>
          <a:p>
            <a:pPr marL="0" marR="0" lvl="0" indent="0" algn="l" rtl="0">
              <a:spcBef>
                <a:spcPts val="0"/>
              </a:spcBef>
              <a:spcAft>
                <a:spcPts val="0"/>
              </a:spcAft>
              <a:buNone/>
            </a:pPr>
            <a:br>
              <a:rPr lang="en-US" sz="1400">
                <a:solidFill>
                  <a:schemeClr val="dk1"/>
                </a:solidFill>
                <a:latin typeface="Avenir"/>
                <a:ea typeface="Avenir"/>
                <a:cs typeface="Avenir"/>
                <a:sym typeface="Avenir"/>
              </a:rPr>
            </a:br>
            <a:endParaRPr sz="1400">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83" name="Google Shape;283;p7"/>
          <p:cNvSpPr/>
          <p:nvPr/>
        </p:nvSpPr>
        <p:spPr>
          <a:xfrm>
            <a:off x="324367" y="319440"/>
            <a:ext cx="11543267" cy="5932503"/>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284" name="Google Shape;284;p7"/>
          <p:cNvPicPr preferRelativeResize="0"/>
          <p:nvPr/>
        </p:nvPicPr>
        <p:blipFill rotWithShape="1">
          <a:blip r:embed="rId3">
            <a:alphaModFix/>
          </a:blip>
          <a:srcRect t="29765" r="-2" b="18783"/>
          <a:stretch/>
        </p:blipFill>
        <p:spPr>
          <a:xfrm>
            <a:off x="328486" y="319441"/>
            <a:ext cx="11530584" cy="5932503"/>
          </a:xfrm>
          <a:prstGeom prst="rect">
            <a:avLst/>
          </a:prstGeom>
          <a:noFill/>
          <a:ln>
            <a:noFill/>
          </a:ln>
        </p:spPr>
      </p:pic>
      <p:sp>
        <p:nvSpPr>
          <p:cNvPr id="285" name="Google Shape;285;p7"/>
          <p:cNvSpPr/>
          <p:nvPr/>
        </p:nvSpPr>
        <p:spPr>
          <a:xfrm rot="-5400000">
            <a:off x="5998349" y="2960103"/>
            <a:ext cx="190858" cy="65836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86" name="Google Shape;28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287" name="Google Shape;28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288" name="Google Shape;28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94" name="Google Shape;294;p8"/>
          <p:cNvSpPr/>
          <p:nvPr/>
        </p:nvSpPr>
        <p:spPr>
          <a:xfrm>
            <a:off x="324367" y="319440"/>
            <a:ext cx="11543267" cy="5932503"/>
          </a:xfrm>
          <a:prstGeom prst="rect">
            <a:avLst/>
          </a:prstGeom>
          <a:solidFill>
            <a:schemeClr val="lt1"/>
          </a:solidFill>
          <a:ln w="12700" cap="flat" cmpd="sng">
            <a:solidFill>
              <a:srgbClr val="E8E8E8"/>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295" name="Google Shape;295;p8"/>
          <p:cNvPicPr preferRelativeResize="0"/>
          <p:nvPr/>
        </p:nvPicPr>
        <p:blipFill rotWithShape="1">
          <a:blip r:embed="rId3">
            <a:alphaModFix/>
          </a:blip>
          <a:srcRect t="28550" r="-2" b="19999"/>
          <a:stretch/>
        </p:blipFill>
        <p:spPr>
          <a:xfrm>
            <a:off x="328486" y="319441"/>
            <a:ext cx="11530584" cy="5932503"/>
          </a:xfrm>
          <a:prstGeom prst="rect">
            <a:avLst/>
          </a:prstGeom>
          <a:noFill/>
          <a:ln>
            <a:noFill/>
          </a:ln>
        </p:spPr>
      </p:pic>
      <p:sp>
        <p:nvSpPr>
          <p:cNvPr id="296" name="Google Shape;296;p8"/>
          <p:cNvSpPr/>
          <p:nvPr/>
        </p:nvSpPr>
        <p:spPr>
          <a:xfrm rot="-5400000">
            <a:off x="5998349" y="2960103"/>
            <a:ext cx="190858" cy="65836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97" name="Google Shape;29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 </a:t>
            </a:r>
            <a:endParaRPr/>
          </a:p>
        </p:txBody>
      </p:sp>
      <p:sp>
        <p:nvSpPr>
          <p:cNvPr id="298" name="Google Shape;29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299" name="Google Shape;29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a:t>
            </a:r>
            <a:endParaRPr/>
          </a:p>
        </p:txBody>
      </p:sp>
      <p:sp>
        <p:nvSpPr>
          <p:cNvPr id="305" name="Google Shape;30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a:t>
            </a:r>
            <a:endParaRPr/>
          </a:p>
        </p:txBody>
      </p:sp>
      <p:sp>
        <p:nvSpPr>
          <p:cNvPr id="306" name="Google Shape;30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307" name="Google Shape;307;p9"/>
          <p:cNvPicPr preferRelativeResize="0"/>
          <p:nvPr/>
        </p:nvPicPr>
        <p:blipFill rotWithShape="1">
          <a:blip r:embed="rId3">
            <a:alphaModFix/>
          </a:blip>
          <a:srcRect/>
          <a:stretch/>
        </p:blipFill>
        <p:spPr>
          <a:xfrm>
            <a:off x="2905990" y="1"/>
            <a:ext cx="6854102" cy="6854102"/>
          </a:xfrm>
          <a:prstGeom prst="rect">
            <a:avLst/>
          </a:prstGeom>
          <a:noFill/>
          <a:ln>
            <a:noFill/>
          </a:ln>
        </p:spPr>
      </p:pic>
    </p:spTree>
  </p:cSld>
  <p:clrMapOvr>
    <a:masterClrMapping/>
  </p:clrMapOvr>
</p:sld>
</file>

<file path=ppt/theme/theme1.xml><?xml version="1.0" encoding="utf-8"?>
<a:theme xmlns:a="http://schemas.openxmlformats.org/drawingml/2006/main"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822</Words>
  <Application>Microsoft Office PowerPoint</Application>
  <PresentationFormat>Widescreen</PresentationFormat>
  <Paragraphs>110</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Quattrocento Sans</vt:lpstr>
      <vt:lpstr>Arial</vt:lpstr>
      <vt:lpstr>Avenir</vt:lpstr>
      <vt:lpstr>Calibri</vt:lpstr>
      <vt:lpstr>AccentBoxVTI</vt:lpstr>
      <vt:lpstr>AccentBoxVTI</vt:lpstr>
      <vt:lpstr>Ending Gas Expansion</vt:lpstr>
      <vt:lpstr>Table of Contents</vt:lpstr>
      <vt:lpstr>The Shale Revolution in the US</vt:lpstr>
      <vt:lpstr>The “Bridge Fuel” Myth</vt:lpstr>
      <vt:lpstr>Methane, Fossil Gas, and Climate</vt:lpstr>
      <vt:lpstr>Environmental &amp; Health Hazards</vt:lpstr>
      <vt:lpstr>PowerPoint Presentation</vt:lpstr>
      <vt:lpstr>PowerPoint Presentation</vt:lpstr>
      <vt:lpstr>PowerPoint Presentation</vt:lpstr>
      <vt:lpstr>Pipe Leakage in CT</vt:lpstr>
      <vt:lpstr>PowerPoint Presentation</vt:lpstr>
      <vt:lpstr>PowerPoint Presentation</vt:lpstr>
      <vt:lpstr>PowerPoint Presentation</vt:lpstr>
      <vt:lpstr>PowerPoint Presentation</vt:lpstr>
      <vt:lpstr>Renewable Energy Transition: Deploying Distributed Generation</vt:lpstr>
      <vt:lpstr>Reaching Carbon Zero: Clean, Renewable Energy</vt:lpstr>
      <vt:lpstr>Renewables and Grid Reliability</vt:lpstr>
      <vt:lpstr>How can YOU help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Ending Gas Expansion</dc:title>
  <dc:creator>Backer, Sarah</dc:creator>
  <cp:lastModifiedBy>Tim Keyes</cp:lastModifiedBy>
  <cp:revision>1</cp:revision>
  <dcterms:created xsi:type="dcterms:W3CDTF">2020-11-13T16:54:54Z</dcterms:created>
  <dcterms:modified xsi:type="dcterms:W3CDTF">2021-02-17T20:55:44Z</dcterms:modified>
</cp:coreProperties>
</file>